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2"/>
    <p:restoredTop sz="75983"/>
  </p:normalViewPr>
  <p:slideViewPr>
    <p:cSldViewPr snapToGrid="0">
      <p:cViewPr varScale="1">
        <p:scale>
          <a:sx n="89" d="100"/>
          <a:sy n="89" d="100"/>
        </p:scale>
        <p:origin x="10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DE7B83-82FA-42E8-A55C-937CC311D20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2BC527-10E2-4287-B799-CF2715BB2C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📈 Évolution du chiffre d’affaires mensuel (mars 2021 – fév. 2023)</a:t>
          </a:r>
          <a:endParaRPr lang="en-US"/>
        </a:p>
      </dgm:t>
    </dgm:pt>
    <dgm:pt modelId="{4773D4FD-33ED-468D-945F-2B5569857A67}" type="parTrans" cxnId="{4FA2730D-C85B-42A1-88AE-02EB1CA82A76}">
      <dgm:prSet/>
      <dgm:spPr/>
      <dgm:t>
        <a:bodyPr/>
        <a:lstStyle/>
        <a:p>
          <a:endParaRPr lang="en-US"/>
        </a:p>
      </dgm:t>
    </dgm:pt>
    <dgm:pt modelId="{20792CDB-78AC-49E9-9CA9-068305243D1B}" type="sibTrans" cxnId="{4FA2730D-C85B-42A1-88AE-02EB1CA82A76}">
      <dgm:prSet/>
      <dgm:spPr/>
      <dgm:t>
        <a:bodyPr/>
        <a:lstStyle/>
        <a:p>
          <a:endParaRPr lang="en-US"/>
        </a:p>
      </dgm:t>
    </dgm:pt>
    <dgm:pt modelId="{E839C802-C0EB-4A31-BC3B-A8512E9125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Courbe</a:t>
          </a:r>
          <a:r>
            <a:rPr lang="en-US" dirty="0"/>
            <a:t> </a:t>
          </a:r>
          <a:r>
            <a:rPr lang="en-US" dirty="0" err="1"/>
            <a:t>bleue</a:t>
          </a:r>
          <a:r>
            <a:rPr lang="en-US" dirty="0"/>
            <a:t> : chiffre d’affaires </a:t>
          </a:r>
          <a:r>
            <a:rPr lang="en-US" dirty="0" err="1"/>
            <a:t>mensuel</a:t>
          </a:r>
          <a:r>
            <a:rPr lang="en-US" dirty="0"/>
            <a:t> brut</a:t>
          </a:r>
        </a:p>
      </dgm:t>
    </dgm:pt>
    <dgm:pt modelId="{784D5823-E186-46B6-92AB-474AE39DF6C8}" type="parTrans" cxnId="{084BF53D-A824-455F-B635-7BA68DD131C4}">
      <dgm:prSet/>
      <dgm:spPr/>
      <dgm:t>
        <a:bodyPr/>
        <a:lstStyle/>
        <a:p>
          <a:endParaRPr lang="en-US"/>
        </a:p>
      </dgm:t>
    </dgm:pt>
    <dgm:pt modelId="{BED2CE75-CCB3-4504-B6D8-FD454FE6C94D}" type="sibTrans" cxnId="{084BF53D-A824-455F-B635-7BA68DD131C4}">
      <dgm:prSet/>
      <dgm:spPr/>
      <dgm:t>
        <a:bodyPr/>
        <a:lstStyle/>
        <a:p>
          <a:endParaRPr lang="en-US"/>
        </a:p>
      </dgm:t>
    </dgm:pt>
    <dgm:pt modelId="{FEE92D91-BCE6-4439-BDD9-F9FFC33372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Courbe</a:t>
          </a:r>
          <a:r>
            <a:rPr lang="en-US" dirty="0"/>
            <a:t> orange : </a:t>
          </a:r>
          <a:r>
            <a:rPr lang="en-US" dirty="0" err="1"/>
            <a:t>moyenne</a:t>
          </a:r>
          <a:r>
            <a:rPr lang="en-US" dirty="0"/>
            <a:t> mobile sur 3 </a:t>
          </a:r>
          <a:r>
            <a:rPr lang="en-US" dirty="0" err="1"/>
            <a:t>mois</a:t>
          </a:r>
          <a:endParaRPr lang="en-US" dirty="0"/>
        </a:p>
      </dgm:t>
    </dgm:pt>
    <dgm:pt modelId="{668B62EA-B465-49BC-A24A-624189B83EE6}" type="parTrans" cxnId="{3F063AA0-60E0-4DD1-B9FF-C3C693F9ED4A}">
      <dgm:prSet/>
      <dgm:spPr/>
      <dgm:t>
        <a:bodyPr/>
        <a:lstStyle/>
        <a:p>
          <a:endParaRPr lang="en-US"/>
        </a:p>
      </dgm:t>
    </dgm:pt>
    <dgm:pt modelId="{0F082224-3315-4FCF-ADC2-B0EC27C123DF}" type="sibTrans" cxnId="{3F063AA0-60E0-4DD1-B9FF-C3C693F9ED4A}">
      <dgm:prSet/>
      <dgm:spPr/>
      <dgm:t>
        <a:bodyPr/>
        <a:lstStyle/>
        <a:p>
          <a:endParaRPr lang="en-US"/>
        </a:p>
      </dgm:t>
    </dgm:pt>
    <dgm:pt modelId="{B94E1AFF-F345-4F90-8942-E85929955A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Stabilisation après une période de forte croissance</a:t>
          </a:r>
        </a:p>
      </dgm:t>
    </dgm:pt>
    <dgm:pt modelId="{BCAE1709-15DF-4531-AEEF-635CEC06D070}" type="sibTrans" cxnId="{AA2C7F77-71ED-4746-8D36-3E5FB2C06BAD}">
      <dgm:prSet/>
      <dgm:spPr/>
      <dgm:t>
        <a:bodyPr/>
        <a:lstStyle/>
        <a:p>
          <a:endParaRPr lang="en-US"/>
        </a:p>
      </dgm:t>
    </dgm:pt>
    <dgm:pt modelId="{2CFD2A5B-78E0-49F7-9E3C-FB0EBD9D077E}" type="parTrans" cxnId="{AA2C7F77-71ED-4746-8D36-3E5FB2C06BAD}">
      <dgm:prSet/>
      <dgm:spPr/>
      <dgm:t>
        <a:bodyPr/>
        <a:lstStyle/>
        <a:p>
          <a:endParaRPr lang="en-US"/>
        </a:p>
      </dgm:t>
    </dgm:pt>
    <dgm:pt modelId="{AC97EDAB-BD15-4D58-88CB-68C13491832B}" type="pres">
      <dgm:prSet presAssocID="{62DE7B83-82FA-42E8-A55C-937CC311D207}" presName="root" presStyleCnt="0">
        <dgm:presLayoutVars>
          <dgm:dir/>
          <dgm:resizeHandles val="exact"/>
        </dgm:presLayoutVars>
      </dgm:prSet>
      <dgm:spPr/>
    </dgm:pt>
    <dgm:pt modelId="{093FEBE5-3038-4C36-A951-6DFD65A2B29E}" type="pres">
      <dgm:prSet presAssocID="{622BC527-10E2-4287-B799-CF2715BB2C65}" presName="compNode" presStyleCnt="0"/>
      <dgm:spPr/>
    </dgm:pt>
    <dgm:pt modelId="{79B57412-389B-4974-9989-9B430CAE7EB1}" type="pres">
      <dgm:prSet presAssocID="{622BC527-10E2-4287-B799-CF2715BB2C65}" presName="bgRect" presStyleLbl="bgShp" presStyleIdx="0" presStyleCnt="4"/>
      <dgm:spPr/>
    </dgm:pt>
    <dgm:pt modelId="{6E131855-F7A0-4F62-97B6-89198F676445}" type="pres">
      <dgm:prSet presAssocID="{622BC527-10E2-4287-B799-CF2715BB2C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sée"/>
        </a:ext>
      </dgm:extLst>
    </dgm:pt>
    <dgm:pt modelId="{70A5E634-08EC-48CC-944F-4BF68C04B400}" type="pres">
      <dgm:prSet presAssocID="{622BC527-10E2-4287-B799-CF2715BB2C65}" presName="spaceRect" presStyleCnt="0"/>
      <dgm:spPr/>
    </dgm:pt>
    <dgm:pt modelId="{9A536FB3-EEAB-427E-9755-9C25DE2817C5}" type="pres">
      <dgm:prSet presAssocID="{622BC527-10E2-4287-B799-CF2715BB2C65}" presName="parTx" presStyleLbl="revTx" presStyleIdx="0" presStyleCnt="4">
        <dgm:presLayoutVars>
          <dgm:chMax val="0"/>
          <dgm:chPref val="0"/>
        </dgm:presLayoutVars>
      </dgm:prSet>
      <dgm:spPr/>
    </dgm:pt>
    <dgm:pt modelId="{F688F7DF-D3E7-4DAC-AC15-467AA75BD0CA}" type="pres">
      <dgm:prSet presAssocID="{20792CDB-78AC-49E9-9CA9-068305243D1B}" presName="sibTrans" presStyleCnt="0"/>
      <dgm:spPr/>
    </dgm:pt>
    <dgm:pt modelId="{0A3B8C68-CB62-4E25-8CB6-8E2D8774E4B2}" type="pres">
      <dgm:prSet presAssocID="{E839C802-C0EB-4A31-BC3B-A8512E9125EB}" presName="compNode" presStyleCnt="0"/>
      <dgm:spPr/>
    </dgm:pt>
    <dgm:pt modelId="{89404903-D047-49D0-BC67-E0D08A6C3678}" type="pres">
      <dgm:prSet presAssocID="{E839C802-C0EB-4A31-BC3B-A8512E9125EB}" presName="bgRect" presStyleLbl="bgShp" presStyleIdx="1" presStyleCnt="4"/>
      <dgm:spPr/>
    </dgm:pt>
    <dgm:pt modelId="{8D44128F-FAD4-453A-9709-771859A6EFD2}" type="pres">
      <dgm:prSet presAssocID="{E839C802-C0EB-4A31-BC3B-A8512E9125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phique en courbe stick de hockey avec un remplissage uni"/>
        </a:ext>
      </dgm:extLst>
    </dgm:pt>
    <dgm:pt modelId="{1949B41E-541A-4A03-A1B2-E6F1282D9D19}" type="pres">
      <dgm:prSet presAssocID="{E839C802-C0EB-4A31-BC3B-A8512E9125EB}" presName="spaceRect" presStyleCnt="0"/>
      <dgm:spPr/>
    </dgm:pt>
    <dgm:pt modelId="{B4D894EC-C505-43BD-835B-67A42F304888}" type="pres">
      <dgm:prSet presAssocID="{E839C802-C0EB-4A31-BC3B-A8512E9125EB}" presName="parTx" presStyleLbl="revTx" presStyleIdx="1" presStyleCnt="4">
        <dgm:presLayoutVars>
          <dgm:chMax val="0"/>
          <dgm:chPref val="0"/>
        </dgm:presLayoutVars>
      </dgm:prSet>
      <dgm:spPr/>
    </dgm:pt>
    <dgm:pt modelId="{41D93F30-418B-4240-B5F1-FC322AD3D186}" type="pres">
      <dgm:prSet presAssocID="{BED2CE75-CCB3-4504-B6D8-FD454FE6C94D}" presName="sibTrans" presStyleCnt="0"/>
      <dgm:spPr/>
    </dgm:pt>
    <dgm:pt modelId="{C7498B26-D591-4D7C-85AD-E2008E2AD6F0}" type="pres">
      <dgm:prSet presAssocID="{FEE92D91-BCE6-4439-BDD9-F9FFC3337238}" presName="compNode" presStyleCnt="0"/>
      <dgm:spPr/>
    </dgm:pt>
    <dgm:pt modelId="{DEC25E9D-5720-4757-9941-83D5C5EA96A1}" type="pres">
      <dgm:prSet presAssocID="{FEE92D91-BCE6-4439-BDD9-F9FFC3337238}" presName="bgRect" presStyleLbl="bgShp" presStyleIdx="2" presStyleCnt="4"/>
      <dgm:spPr/>
    </dgm:pt>
    <dgm:pt modelId="{E2BD7F4E-B531-4F56-91B1-FD12494BF51B}" type="pres">
      <dgm:prSet presAssocID="{FEE92D91-BCE6-4439-BDD9-F9FFC33372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tribution normale avec un remplissage uni"/>
        </a:ext>
      </dgm:extLst>
    </dgm:pt>
    <dgm:pt modelId="{7ACBAE12-71D2-40A9-8F4C-5870D29CDA3B}" type="pres">
      <dgm:prSet presAssocID="{FEE92D91-BCE6-4439-BDD9-F9FFC3337238}" presName="spaceRect" presStyleCnt="0"/>
      <dgm:spPr/>
    </dgm:pt>
    <dgm:pt modelId="{90A21D81-BB9C-46C3-A9E0-8A46046A721A}" type="pres">
      <dgm:prSet presAssocID="{FEE92D91-BCE6-4439-BDD9-F9FFC3337238}" presName="parTx" presStyleLbl="revTx" presStyleIdx="2" presStyleCnt="4">
        <dgm:presLayoutVars>
          <dgm:chMax val="0"/>
          <dgm:chPref val="0"/>
        </dgm:presLayoutVars>
      </dgm:prSet>
      <dgm:spPr/>
    </dgm:pt>
    <dgm:pt modelId="{825FDDE1-5B02-4A79-8C3A-E4CCA192D9D1}" type="pres">
      <dgm:prSet presAssocID="{0F082224-3315-4FCF-ADC2-B0EC27C123DF}" presName="sibTrans" presStyleCnt="0"/>
      <dgm:spPr/>
    </dgm:pt>
    <dgm:pt modelId="{7D1C554E-357A-4807-A9DF-AE3EDB28C58C}" type="pres">
      <dgm:prSet presAssocID="{B94E1AFF-F345-4F90-8942-E85929955A4E}" presName="compNode" presStyleCnt="0"/>
      <dgm:spPr/>
    </dgm:pt>
    <dgm:pt modelId="{B039EC5E-D426-42BB-9F19-7DCE77855C95}" type="pres">
      <dgm:prSet presAssocID="{B94E1AFF-F345-4F90-8942-E85929955A4E}" presName="bgRect" presStyleLbl="bgShp" presStyleIdx="3" presStyleCnt="4"/>
      <dgm:spPr/>
    </dgm:pt>
    <dgm:pt modelId="{EA7070FD-C8D7-4613-B0A3-98C245843BA5}" type="pres">
      <dgm:prSet presAssocID="{B94E1AFF-F345-4F90-8942-E85929955A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CA6E024C-073E-4867-9182-188739F4301B}" type="pres">
      <dgm:prSet presAssocID="{B94E1AFF-F345-4F90-8942-E85929955A4E}" presName="spaceRect" presStyleCnt="0"/>
      <dgm:spPr/>
    </dgm:pt>
    <dgm:pt modelId="{D8AA936F-7079-44EC-9855-4884F058944A}" type="pres">
      <dgm:prSet presAssocID="{B94E1AFF-F345-4F90-8942-E85929955A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E041D06-BCBF-41E1-B9D5-CD1B0534A7F3}" type="presOf" srcId="{62DE7B83-82FA-42E8-A55C-937CC311D207}" destId="{AC97EDAB-BD15-4D58-88CB-68C13491832B}" srcOrd="0" destOrd="0" presId="urn:microsoft.com/office/officeart/2018/2/layout/IconVerticalSolidList"/>
    <dgm:cxn modelId="{4FA2730D-C85B-42A1-88AE-02EB1CA82A76}" srcId="{62DE7B83-82FA-42E8-A55C-937CC311D207}" destId="{622BC527-10E2-4287-B799-CF2715BB2C65}" srcOrd="0" destOrd="0" parTransId="{4773D4FD-33ED-468D-945F-2B5569857A67}" sibTransId="{20792CDB-78AC-49E9-9CA9-068305243D1B}"/>
    <dgm:cxn modelId="{1C3A721B-5822-4304-B115-9C07352E233F}" type="presOf" srcId="{E839C802-C0EB-4A31-BC3B-A8512E9125EB}" destId="{B4D894EC-C505-43BD-835B-67A42F304888}" srcOrd="0" destOrd="0" presId="urn:microsoft.com/office/officeart/2018/2/layout/IconVerticalSolidList"/>
    <dgm:cxn modelId="{78057C34-1B4E-44CB-8CCD-A5F56F686F53}" type="presOf" srcId="{FEE92D91-BCE6-4439-BDD9-F9FFC3337238}" destId="{90A21D81-BB9C-46C3-A9E0-8A46046A721A}" srcOrd="0" destOrd="0" presId="urn:microsoft.com/office/officeart/2018/2/layout/IconVerticalSolidList"/>
    <dgm:cxn modelId="{084BF53D-A824-455F-B635-7BA68DD131C4}" srcId="{62DE7B83-82FA-42E8-A55C-937CC311D207}" destId="{E839C802-C0EB-4A31-BC3B-A8512E9125EB}" srcOrd="1" destOrd="0" parTransId="{784D5823-E186-46B6-92AB-474AE39DF6C8}" sibTransId="{BED2CE75-CCB3-4504-B6D8-FD454FE6C94D}"/>
    <dgm:cxn modelId="{B2D9EA5F-2BCE-4A33-9CDE-C46FC053A1D6}" type="presOf" srcId="{B94E1AFF-F345-4F90-8942-E85929955A4E}" destId="{D8AA936F-7079-44EC-9855-4884F058944A}" srcOrd="0" destOrd="0" presId="urn:microsoft.com/office/officeart/2018/2/layout/IconVerticalSolidList"/>
    <dgm:cxn modelId="{AA2C7F77-71ED-4746-8D36-3E5FB2C06BAD}" srcId="{62DE7B83-82FA-42E8-A55C-937CC311D207}" destId="{B94E1AFF-F345-4F90-8942-E85929955A4E}" srcOrd="3" destOrd="0" parTransId="{2CFD2A5B-78E0-49F7-9E3C-FB0EBD9D077E}" sibTransId="{BCAE1709-15DF-4531-AEEF-635CEC06D070}"/>
    <dgm:cxn modelId="{3F063AA0-60E0-4DD1-B9FF-C3C693F9ED4A}" srcId="{62DE7B83-82FA-42E8-A55C-937CC311D207}" destId="{FEE92D91-BCE6-4439-BDD9-F9FFC3337238}" srcOrd="2" destOrd="0" parTransId="{668B62EA-B465-49BC-A24A-624189B83EE6}" sibTransId="{0F082224-3315-4FCF-ADC2-B0EC27C123DF}"/>
    <dgm:cxn modelId="{C3D972D2-44ED-4ED0-8516-3905BCFD2BBC}" type="presOf" srcId="{622BC527-10E2-4287-B799-CF2715BB2C65}" destId="{9A536FB3-EEAB-427E-9755-9C25DE2817C5}" srcOrd="0" destOrd="0" presId="urn:microsoft.com/office/officeart/2018/2/layout/IconVerticalSolidList"/>
    <dgm:cxn modelId="{E1B638EE-77C0-4176-BDE5-66DD52B39C11}" type="presParOf" srcId="{AC97EDAB-BD15-4D58-88CB-68C13491832B}" destId="{093FEBE5-3038-4C36-A951-6DFD65A2B29E}" srcOrd="0" destOrd="0" presId="urn:microsoft.com/office/officeart/2018/2/layout/IconVerticalSolidList"/>
    <dgm:cxn modelId="{017C75CF-3508-4DBE-8B8E-8D2AFAAE8F58}" type="presParOf" srcId="{093FEBE5-3038-4C36-A951-6DFD65A2B29E}" destId="{79B57412-389B-4974-9989-9B430CAE7EB1}" srcOrd="0" destOrd="0" presId="urn:microsoft.com/office/officeart/2018/2/layout/IconVerticalSolidList"/>
    <dgm:cxn modelId="{1FE32E3B-3C88-4E04-AD5B-DD79B9AFC401}" type="presParOf" srcId="{093FEBE5-3038-4C36-A951-6DFD65A2B29E}" destId="{6E131855-F7A0-4F62-97B6-89198F676445}" srcOrd="1" destOrd="0" presId="urn:microsoft.com/office/officeart/2018/2/layout/IconVerticalSolidList"/>
    <dgm:cxn modelId="{DBA36E2B-5F89-4196-8BD6-8780B74C737A}" type="presParOf" srcId="{093FEBE5-3038-4C36-A951-6DFD65A2B29E}" destId="{70A5E634-08EC-48CC-944F-4BF68C04B400}" srcOrd="2" destOrd="0" presId="urn:microsoft.com/office/officeart/2018/2/layout/IconVerticalSolidList"/>
    <dgm:cxn modelId="{883EBE47-ED7B-4385-8064-DFA9CEFE5D08}" type="presParOf" srcId="{093FEBE5-3038-4C36-A951-6DFD65A2B29E}" destId="{9A536FB3-EEAB-427E-9755-9C25DE2817C5}" srcOrd="3" destOrd="0" presId="urn:microsoft.com/office/officeart/2018/2/layout/IconVerticalSolidList"/>
    <dgm:cxn modelId="{423FF53D-1D44-4F99-83F2-3FB39CB51C48}" type="presParOf" srcId="{AC97EDAB-BD15-4D58-88CB-68C13491832B}" destId="{F688F7DF-D3E7-4DAC-AC15-467AA75BD0CA}" srcOrd="1" destOrd="0" presId="urn:microsoft.com/office/officeart/2018/2/layout/IconVerticalSolidList"/>
    <dgm:cxn modelId="{0B5CC6AF-4B74-424D-AA10-70C15591FD9A}" type="presParOf" srcId="{AC97EDAB-BD15-4D58-88CB-68C13491832B}" destId="{0A3B8C68-CB62-4E25-8CB6-8E2D8774E4B2}" srcOrd="2" destOrd="0" presId="urn:microsoft.com/office/officeart/2018/2/layout/IconVerticalSolidList"/>
    <dgm:cxn modelId="{A2306A66-4D8B-4BD2-9333-646110C892CF}" type="presParOf" srcId="{0A3B8C68-CB62-4E25-8CB6-8E2D8774E4B2}" destId="{89404903-D047-49D0-BC67-E0D08A6C3678}" srcOrd="0" destOrd="0" presId="urn:microsoft.com/office/officeart/2018/2/layout/IconVerticalSolidList"/>
    <dgm:cxn modelId="{1985E56D-16C2-4CAC-9293-B06BCF7FB991}" type="presParOf" srcId="{0A3B8C68-CB62-4E25-8CB6-8E2D8774E4B2}" destId="{8D44128F-FAD4-453A-9709-771859A6EFD2}" srcOrd="1" destOrd="0" presId="urn:microsoft.com/office/officeart/2018/2/layout/IconVerticalSolidList"/>
    <dgm:cxn modelId="{04F73302-430E-4F11-98B5-0FF1D1723D58}" type="presParOf" srcId="{0A3B8C68-CB62-4E25-8CB6-8E2D8774E4B2}" destId="{1949B41E-541A-4A03-A1B2-E6F1282D9D19}" srcOrd="2" destOrd="0" presId="urn:microsoft.com/office/officeart/2018/2/layout/IconVerticalSolidList"/>
    <dgm:cxn modelId="{2430BC0B-A45D-49E5-9490-7500100F0A04}" type="presParOf" srcId="{0A3B8C68-CB62-4E25-8CB6-8E2D8774E4B2}" destId="{B4D894EC-C505-43BD-835B-67A42F304888}" srcOrd="3" destOrd="0" presId="urn:microsoft.com/office/officeart/2018/2/layout/IconVerticalSolidList"/>
    <dgm:cxn modelId="{AF5B0B80-EE6C-4F72-806D-70EA65C84ECE}" type="presParOf" srcId="{AC97EDAB-BD15-4D58-88CB-68C13491832B}" destId="{41D93F30-418B-4240-B5F1-FC322AD3D186}" srcOrd="3" destOrd="0" presId="urn:microsoft.com/office/officeart/2018/2/layout/IconVerticalSolidList"/>
    <dgm:cxn modelId="{CC5EB2C8-F999-4F40-8058-A531E634E6D0}" type="presParOf" srcId="{AC97EDAB-BD15-4D58-88CB-68C13491832B}" destId="{C7498B26-D591-4D7C-85AD-E2008E2AD6F0}" srcOrd="4" destOrd="0" presId="urn:microsoft.com/office/officeart/2018/2/layout/IconVerticalSolidList"/>
    <dgm:cxn modelId="{E97FB662-C9A4-4E55-AAB8-5BBA21460689}" type="presParOf" srcId="{C7498B26-D591-4D7C-85AD-E2008E2AD6F0}" destId="{DEC25E9D-5720-4757-9941-83D5C5EA96A1}" srcOrd="0" destOrd="0" presId="urn:microsoft.com/office/officeart/2018/2/layout/IconVerticalSolidList"/>
    <dgm:cxn modelId="{2BD9F873-F7C6-4EE6-85AD-866B04E30578}" type="presParOf" srcId="{C7498B26-D591-4D7C-85AD-E2008E2AD6F0}" destId="{E2BD7F4E-B531-4F56-91B1-FD12494BF51B}" srcOrd="1" destOrd="0" presId="urn:microsoft.com/office/officeart/2018/2/layout/IconVerticalSolidList"/>
    <dgm:cxn modelId="{A5D0F0AE-055F-40F5-9E6B-F835962A6B62}" type="presParOf" srcId="{C7498B26-D591-4D7C-85AD-E2008E2AD6F0}" destId="{7ACBAE12-71D2-40A9-8F4C-5870D29CDA3B}" srcOrd="2" destOrd="0" presId="urn:microsoft.com/office/officeart/2018/2/layout/IconVerticalSolidList"/>
    <dgm:cxn modelId="{1816CD22-01FA-4FD9-AEF4-8B1520F75351}" type="presParOf" srcId="{C7498B26-D591-4D7C-85AD-E2008E2AD6F0}" destId="{90A21D81-BB9C-46C3-A9E0-8A46046A721A}" srcOrd="3" destOrd="0" presId="urn:microsoft.com/office/officeart/2018/2/layout/IconVerticalSolidList"/>
    <dgm:cxn modelId="{B44B0118-E461-40B3-9856-B4DCFDCF595F}" type="presParOf" srcId="{AC97EDAB-BD15-4D58-88CB-68C13491832B}" destId="{825FDDE1-5B02-4A79-8C3A-E4CCA192D9D1}" srcOrd="5" destOrd="0" presId="urn:microsoft.com/office/officeart/2018/2/layout/IconVerticalSolidList"/>
    <dgm:cxn modelId="{D866C5E5-45FD-4652-BB30-912862B18426}" type="presParOf" srcId="{AC97EDAB-BD15-4D58-88CB-68C13491832B}" destId="{7D1C554E-357A-4807-A9DF-AE3EDB28C58C}" srcOrd="6" destOrd="0" presId="urn:microsoft.com/office/officeart/2018/2/layout/IconVerticalSolidList"/>
    <dgm:cxn modelId="{352AD4F1-33E9-4226-97AF-24EF5355A0B0}" type="presParOf" srcId="{7D1C554E-357A-4807-A9DF-AE3EDB28C58C}" destId="{B039EC5E-D426-42BB-9F19-7DCE77855C95}" srcOrd="0" destOrd="0" presId="urn:microsoft.com/office/officeart/2018/2/layout/IconVerticalSolidList"/>
    <dgm:cxn modelId="{58C3BA01-BF0A-4842-9A35-73127D5629C2}" type="presParOf" srcId="{7D1C554E-357A-4807-A9DF-AE3EDB28C58C}" destId="{EA7070FD-C8D7-4613-B0A3-98C245843BA5}" srcOrd="1" destOrd="0" presId="urn:microsoft.com/office/officeart/2018/2/layout/IconVerticalSolidList"/>
    <dgm:cxn modelId="{861A2A26-9E8D-43FF-8CC6-3D539AAC829E}" type="presParOf" srcId="{7D1C554E-357A-4807-A9DF-AE3EDB28C58C}" destId="{CA6E024C-073E-4867-9182-188739F4301B}" srcOrd="2" destOrd="0" presId="urn:microsoft.com/office/officeart/2018/2/layout/IconVerticalSolidList"/>
    <dgm:cxn modelId="{71B25B90-91C0-4CC8-BEB7-9BFC6890FB6D}" type="presParOf" srcId="{7D1C554E-357A-4807-A9DF-AE3EDB28C58C}" destId="{D8AA936F-7079-44EC-9855-4884F05894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4FB3E0-876F-47F1-A12F-B201DD17E6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0FFFB7-511F-4804-AB85-FCACC6D41290}">
      <dgm:prSet/>
      <dgm:spPr/>
      <dgm:t>
        <a:bodyPr/>
        <a:lstStyle/>
        <a:p>
          <a:r>
            <a:rPr lang="fr-FR" b="1"/>
            <a:t>🧾 Ce qu’on a appris</a:t>
          </a:r>
          <a:endParaRPr lang="en-US"/>
        </a:p>
      </dgm:t>
    </dgm:pt>
    <dgm:pt modelId="{08912BE7-0718-4DD6-B7A4-921F612A75CC}" type="parTrans" cxnId="{1CFBEC23-DEE4-45E6-B448-B507E0DD5454}">
      <dgm:prSet/>
      <dgm:spPr/>
      <dgm:t>
        <a:bodyPr/>
        <a:lstStyle/>
        <a:p>
          <a:endParaRPr lang="en-US"/>
        </a:p>
      </dgm:t>
    </dgm:pt>
    <dgm:pt modelId="{67D68681-E4EA-4787-B9A9-C50AA4ADDCF8}" type="sibTrans" cxnId="{1CFBEC23-DEE4-45E6-B448-B507E0DD5454}">
      <dgm:prSet/>
      <dgm:spPr/>
      <dgm:t>
        <a:bodyPr/>
        <a:lstStyle/>
        <a:p>
          <a:endParaRPr lang="en-US"/>
        </a:p>
      </dgm:t>
    </dgm:pt>
    <dgm:pt modelId="{CE624105-7705-4BF3-8F8F-8E142798CD4A}">
      <dgm:prSet/>
      <dgm:spPr/>
      <dgm:t>
        <a:bodyPr/>
        <a:lstStyle/>
        <a:p>
          <a:r>
            <a:rPr lang="fr-FR"/>
            <a:t>📉 Le CA a progressé la 1ʳᵉ année mais stagne depuis</a:t>
          </a:r>
          <a:endParaRPr lang="en-US"/>
        </a:p>
      </dgm:t>
    </dgm:pt>
    <dgm:pt modelId="{E6528A02-67F5-4AC7-84F9-C708AE99E636}" type="parTrans" cxnId="{C4B5443E-7DAB-4F8A-93ED-9E741C9E5D30}">
      <dgm:prSet/>
      <dgm:spPr/>
      <dgm:t>
        <a:bodyPr/>
        <a:lstStyle/>
        <a:p>
          <a:endParaRPr lang="en-US"/>
        </a:p>
      </dgm:t>
    </dgm:pt>
    <dgm:pt modelId="{59FEBD05-74D0-41BE-80B3-83255DA39AE3}" type="sibTrans" cxnId="{C4B5443E-7DAB-4F8A-93ED-9E741C9E5D30}">
      <dgm:prSet/>
      <dgm:spPr/>
      <dgm:t>
        <a:bodyPr/>
        <a:lstStyle/>
        <a:p>
          <a:endParaRPr lang="en-US"/>
        </a:p>
      </dgm:t>
    </dgm:pt>
    <dgm:pt modelId="{42943F6D-20BF-4D2F-9246-9F0E284B4397}">
      <dgm:prSet/>
      <dgm:spPr/>
      <dgm:t>
        <a:bodyPr/>
        <a:lstStyle/>
        <a:p>
          <a:r>
            <a:rPr lang="fr-FR"/>
            <a:t>📚 La catégorie 1 est la plus génératrice de CA</a:t>
          </a:r>
          <a:endParaRPr lang="en-US"/>
        </a:p>
      </dgm:t>
    </dgm:pt>
    <dgm:pt modelId="{178504CC-6B22-499B-BFD7-E458D9FA38AB}" type="parTrans" cxnId="{C9D5F7E0-FCBA-477C-B609-E8BBB1C03203}">
      <dgm:prSet/>
      <dgm:spPr/>
      <dgm:t>
        <a:bodyPr/>
        <a:lstStyle/>
        <a:p>
          <a:endParaRPr lang="en-US"/>
        </a:p>
      </dgm:t>
    </dgm:pt>
    <dgm:pt modelId="{C63811F2-4EF2-4494-A693-1E7204E4D69B}" type="sibTrans" cxnId="{C9D5F7E0-FCBA-477C-B609-E8BBB1C03203}">
      <dgm:prSet/>
      <dgm:spPr/>
      <dgm:t>
        <a:bodyPr/>
        <a:lstStyle/>
        <a:p>
          <a:endParaRPr lang="en-US"/>
        </a:p>
      </dgm:t>
    </dgm:pt>
    <dgm:pt modelId="{34B0E345-F7A7-4868-B9F2-4CF44A6486E2}">
      <dgm:prSet/>
      <dgm:spPr/>
      <dgm:t>
        <a:bodyPr/>
        <a:lstStyle/>
        <a:p>
          <a:r>
            <a:rPr lang="fr-FR"/>
            <a:t>🛍️ Les clients de 30–50 ans achètent plus souvent</a:t>
          </a:r>
          <a:endParaRPr lang="en-US"/>
        </a:p>
      </dgm:t>
    </dgm:pt>
    <dgm:pt modelId="{F4228D63-4591-4489-BA0F-C5A6490D5592}" type="parTrans" cxnId="{DA8836DF-DFC4-48C2-81D8-1E0FA506DD33}">
      <dgm:prSet/>
      <dgm:spPr/>
      <dgm:t>
        <a:bodyPr/>
        <a:lstStyle/>
        <a:p>
          <a:endParaRPr lang="en-US"/>
        </a:p>
      </dgm:t>
    </dgm:pt>
    <dgm:pt modelId="{4A4266CC-0E7F-486E-9910-BF888F8C33F4}" type="sibTrans" cxnId="{DA8836DF-DFC4-48C2-81D8-1E0FA506DD33}">
      <dgm:prSet/>
      <dgm:spPr/>
      <dgm:t>
        <a:bodyPr/>
        <a:lstStyle/>
        <a:p>
          <a:endParaRPr lang="en-US"/>
        </a:p>
      </dgm:t>
    </dgm:pt>
    <dgm:pt modelId="{20C5C440-8C35-4B59-A9B2-1F76BEB8A78D}">
      <dgm:prSet/>
      <dgm:spPr/>
      <dgm:t>
        <a:bodyPr/>
        <a:lstStyle/>
        <a:p>
          <a:r>
            <a:rPr lang="fr-FR"/>
            <a:t>🧑‍🎓 Les plus jeunes ont des paniers moyens plus élevés</a:t>
          </a:r>
          <a:endParaRPr lang="en-US"/>
        </a:p>
      </dgm:t>
    </dgm:pt>
    <dgm:pt modelId="{93B7C55C-BA30-4C09-B9D5-D38ADF95E0CA}" type="parTrans" cxnId="{76225646-995A-4615-BF5A-CA51B25C69E1}">
      <dgm:prSet/>
      <dgm:spPr/>
      <dgm:t>
        <a:bodyPr/>
        <a:lstStyle/>
        <a:p>
          <a:endParaRPr lang="en-US"/>
        </a:p>
      </dgm:t>
    </dgm:pt>
    <dgm:pt modelId="{EF887F54-E97B-4463-BD16-B8B125FF55EE}" type="sibTrans" cxnId="{76225646-995A-4615-BF5A-CA51B25C69E1}">
      <dgm:prSet/>
      <dgm:spPr/>
      <dgm:t>
        <a:bodyPr/>
        <a:lstStyle/>
        <a:p>
          <a:endParaRPr lang="en-US"/>
        </a:p>
      </dgm:t>
    </dgm:pt>
    <dgm:pt modelId="{BE485EFC-8FE2-4027-9043-A12E92B897F8}">
      <dgm:prSet/>
      <dgm:spPr/>
      <dgm:t>
        <a:bodyPr/>
        <a:lstStyle/>
        <a:p>
          <a:r>
            <a:rPr lang="fr-FR"/>
            <a:t>🧲 Une minorité de clients génère l’essentiel du CA</a:t>
          </a:r>
          <a:endParaRPr lang="en-US"/>
        </a:p>
      </dgm:t>
    </dgm:pt>
    <dgm:pt modelId="{7B84B72B-7C1A-41B8-87DC-2AAB8ACCF40E}" type="parTrans" cxnId="{930310B9-FB01-40C3-9F8C-D5DA8C994092}">
      <dgm:prSet/>
      <dgm:spPr/>
      <dgm:t>
        <a:bodyPr/>
        <a:lstStyle/>
        <a:p>
          <a:endParaRPr lang="en-US"/>
        </a:p>
      </dgm:t>
    </dgm:pt>
    <dgm:pt modelId="{F048DACA-7978-4CB4-A6B3-97857933E01B}" type="sibTrans" cxnId="{930310B9-FB01-40C3-9F8C-D5DA8C994092}">
      <dgm:prSet/>
      <dgm:spPr/>
      <dgm:t>
        <a:bodyPr/>
        <a:lstStyle/>
        <a:p>
          <a:endParaRPr lang="en-US"/>
        </a:p>
      </dgm:t>
    </dgm:pt>
    <dgm:pt modelId="{40A79BB7-B538-2844-B88A-717E6EF85B2A}" type="pres">
      <dgm:prSet presAssocID="{CE4FB3E0-876F-47F1-A12F-B201DD17E60A}" presName="linear" presStyleCnt="0">
        <dgm:presLayoutVars>
          <dgm:animLvl val="lvl"/>
          <dgm:resizeHandles val="exact"/>
        </dgm:presLayoutVars>
      </dgm:prSet>
      <dgm:spPr/>
    </dgm:pt>
    <dgm:pt modelId="{76F51AAA-EB83-0940-B533-C8487DF9E46C}" type="pres">
      <dgm:prSet presAssocID="{120FFFB7-511F-4804-AB85-FCACC6D4129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F077FF0-D3E0-DB43-B181-662D9AD79028}" type="pres">
      <dgm:prSet presAssocID="{67D68681-E4EA-4787-B9A9-C50AA4ADDCF8}" presName="spacer" presStyleCnt="0"/>
      <dgm:spPr/>
    </dgm:pt>
    <dgm:pt modelId="{DB8534BF-696F-BC4B-B505-66B0176D01AE}" type="pres">
      <dgm:prSet presAssocID="{CE624105-7705-4BF3-8F8F-8E142798CD4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C6D851B-6778-EC41-9AD3-E23D9E9C3E17}" type="pres">
      <dgm:prSet presAssocID="{59FEBD05-74D0-41BE-80B3-83255DA39AE3}" presName="spacer" presStyleCnt="0"/>
      <dgm:spPr/>
    </dgm:pt>
    <dgm:pt modelId="{466D9144-F0B2-344C-9CDA-7450D095CD0C}" type="pres">
      <dgm:prSet presAssocID="{42943F6D-20BF-4D2F-9246-9F0E284B439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1ACB536-9316-D54A-ADAA-C8051925470A}" type="pres">
      <dgm:prSet presAssocID="{C63811F2-4EF2-4494-A693-1E7204E4D69B}" presName="spacer" presStyleCnt="0"/>
      <dgm:spPr/>
    </dgm:pt>
    <dgm:pt modelId="{C4D334CF-FF5B-B144-881F-6C9819752222}" type="pres">
      <dgm:prSet presAssocID="{34B0E345-F7A7-4868-B9F2-4CF44A6486E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7122FD3-B4DB-1641-B8C0-E869A4F6C840}" type="pres">
      <dgm:prSet presAssocID="{4A4266CC-0E7F-486E-9910-BF888F8C33F4}" presName="spacer" presStyleCnt="0"/>
      <dgm:spPr/>
    </dgm:pt>
    <dgm:pt modelId="{1ED60E5F-9DEB-0848-B181-5C975F187540}" type="pres">
      <dgm:prSet presAssocID="{20C5C440-8C35-4B59-A9B2-1F76BEB8A78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A848095-0A1A-3847-BDA2-2122B3247ED6}" type="pres">
      <dgm:prSet presAssocID="{EF887F54-E97B-4463-BD16-B8B125FF55EE}" presName="spacer" presStyleCnt="0"/>
      <dgm:spPr/>
    </dgm:pt>
    <dgm:pt modelId="{21040422-2CAE-454C-A4B8-E900EBDFC492}" type="pres">
      <dgm:prSet presAssocID="{BE485EFC-8FE2-4027-9043-A12E92B897F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5287A15-3B7C-2046-9036-5639C3110178}" type="presOf" srcId="{CE624105-7705-4BF3-8F8F-8E142798CD4A}" destId="{DB8534BF-696F-BC4B-B505-66B0176D01AE}" srcOrd="0" destOrd="0" presId="urn:microsoft.com/office/officeart/2005/8/layout/vList2"/>
    <dgm:cxn modelId="{1CFBEC23-DEE4-45E6-B448-B507E0DD5454}" srcId="{CE4FB3E0-876F-47F1-A12F-B201DD17E60A}" destId="{120FFFB7-511F-4804-AB85-FCACC6D41290}" srcOrd="0" destOrd="0" parTransId="{08912BE7-0718-4DD6-B7A4-921F612A75CC}" sibTransId="{67D68681-E4EA-4787-B9A9-C50AA4ADDCF8}"/>
    <dgm:cxn modelId="{C6F1972D-A5CD-4B45-9A67-C443388AE1F2}" type="presOf" srcId="{34B0E345-F7A7-4868-B9F2-4CF44A6486E2}" destId="{C4D334CF-FF5B-B144-881F-6C9819752222}" srcOrd="0" destOrd="0" presId="urn:microsoft.com/office/officeart/2005/8/layout/vList2"/>
    <dgm:cxn modelId="{01226E36-2793-8341-801A-795FAA09A8EF}" type="presOf" srcId="{42943F6D-20BF-4D2F-9246-9F0E284B4397}" destId="{466D9144-F0B2-344C-9CDA-7450D095CD0C}" srcOrd="0" destOrd="0" presId="urn:microsoft.com/office/officeart/2005/8/layout/vList2"/>
    <dgm:cxn modelId="{C4B5443E-7DAB-4F8A-93ED-9E741C9E5D30}" srcId="{CE4FB3E0-876F-47F1-A12F-B201DD17E60A}" destId="{CE624105-7705-4BF3-8F8F-8E142798CD4A}" srcOrd="1" destOrd="0" parTransId="{E6528A02-67F5-4AC7-84F9-C708AE99E636}" sibTransId="{59FEBD05-74D0-41BE-80B3-83255DA39AE3}"/>
    <dgm:cxn modelId="{76225646-995A-4615-BF5A-CA51B25C69E1}" srcId="{CE4FB3E0-876F-47F1-A12F-B201DD17E60A}" destId="{20C5C440-8C35-4B59-A9B2-1F76BEB8A78D}" srcOrd="4" destOrd="0" parTransId="{93B7C55C-BA30-4C09-B9D5-D38ADF95E0CA}" sibTransId="{EF887F54-E97B-4463-BD16-B8B125FF55EE}"/>
    <dgm:cxn modelId="{47878B87-09A8-9A40-B807-32CC5497AC29}" type="presOf" srcId="{120FFFB7-511F-4804-AB85-FCACC6D41290}" destId="{76F51AAA-EB83-0940-B533-C8487DF9E46C}" srcOrd="0" destOrd="0" presId="urn:microsoft.com/office/officeart/2005/8/layout/vList2"/>
    <dgm:cxn modelId="{DE7F169A-6CDA-8B48-BB6C-E13FA0BA5A84}" type="presOf" srcId="{CE4FB3E0-876F-47F1-A12F-B201DD17E60A}" destId="{40A79BB7-B538-2844-B88A-717E6EF85B2A}" srcOrd="0" destOrd="0" presId="urn:microsoft.com/office/officeart/2005/8/layout/vList2"/>
    <dgm:cxn modelId="{BBC94EA0-005D-9446-A0C2-1713E68138FD}" type="presOf" srcId="{BE485EFC-8FE2-4027-9043-A12E92B897F8}" destId="{21040422-2CAE-454C-A4B8-E900EBDFC492}" srcOrd="0" destOrd="0" presId="urn:microsoft.com/office/officeart/2005/8/layout/vList2"/>
    <dgm:cxn modelId="{930310B9-FB01-40C3-9F8C-D5DA8C994092}" srcId="{CE4FB3E0-876F-47F1-A12F-B201DD17E60A}" destId="{BE485EFC-8FE2-4027-9043-A12E92B897F8}" srcOrd="5" destOrd="0" parTransId="{7B84B72B-7C1A-41B8-87DC-2AAB8ACCF40E}" sibTransId="{F048DACA-7978-4CB4-A6B3-97857933E01B}"/>
    <dgm:cxn modelId="{DA8836DF-DFC4-48C2-81D8-1E0FA506DD33}" srcId="{CE4FB3E0-876F-47F1-A12F-B201DD17E60A}" destId="{34B0E345-F7A7-4868-B9F2-4CF44A6486E2}" srcOrd="3" destOrd="0" parTransId="{F4228D63-4591-4489-BA0F-C5A6490D5592}" sibTransId="{4A4266CC-0E7F-486E-9910-BF888F8C33F4}"/>
    <dgm:cxn modelId="{C9D5F7E0-FCBA-477C-B609-E8BBB1C03203}" srcId="{CE4FB3E0-876F-47F1-A12F-B201DD17E60A}" destId="{42943F6D-20BF-4D2F-9246-9F0E284B4397}" srcOrd="2" destOrd="0" parTransId="{178504CC-6B22-499B-BFD7-E458D9FA38AB}" sibTransId="{C63811F2-4EF2-4494-A693-1E7204E4D69B}"/>
    <dgm:cxn modelId="{58CB12FC-0369-1640-AB6B-34F14FF7E2C9}" type="presOf" srcId="{20C5C440-8C35-4B59-A9B2-1F76BEB8A78D}" destId="{1ED60E5F-9DEB-0848-B181-5C975F187540}" srcOrd="0" destOrd="0" presId="urn:microsoft.com/office/officeart/2005/8/layout/vList2"/>
    <dgm:cxn modelId="{3F1A06A2-A1B8-3342-AD57-1198299EC4A6}" type="presParOf" srcId="{40A79BB7-B538-2844-B88A-717E6EF85B2A}" destId="{76F51AAA-EB83-0940-B533-C8487DF9E46C}" srcOrd="0" destOrd="0" presId="urn:microsoft.com/office/officeart/2005/8/layout/vList2"/>
    <dgm:cxn modelId="{C5C79015-2794-E544-9E37-5995C468C75A}" type="presParOf" srcId="{40A79BB7-B538-2844-B88A-717E6EF85B2A}" destId="{EF077FF0-D3E0-DB43-B181-662D9AD79028}" srcOrd="1" destOrd="0" presId="urn:microsoft.com/office/officeart/2005/8/layout/vList2"/>
    <dgm:cxn modelId="{A3A1693F-11EE-474C-8781-3B551E89D957}" type="presParOf" srcId="{40A79BB7-B538-2844-B88A-717E6EF85B2A}" destId="{DB8534BF-696F-BC4B-B505-66B0176D01AE}" srcOrd="2" destOrd="0" presId="urn:microsoft.com/office/officeart/2005/8/layout/vList2"/>
    <dgm:cxn modelId="{8059EC3A-3759-0E48-A768-178B32504B5B}" type="presParOf" srcId="{40A79BB7-B538-2844-B88A-717E6EF85B2A}" destId="{2C6D851B-6778-EC41-9AD3-E23D9E9C3E17}" srcOrd="3" destOrd="0" presId="urn:microsoft.com/office/officeart/2005/8/layout/vList2"/>
    <dgm:cxn modelId="{42F83B88-C63D-CE45-9A9F-05658F068AE5}" type="presParOf" srcId="{40A79BB7-B538-2844-B88A-717E6EF85B2A}" destId="{466D9144-F0B2-344C-9CDA-7450D095CD0C}" srcOrd="4" destOrd="0" presId="urn:microsoft.com/office/officeart/2005/8/layout/vList2"/>
    <dgm:cxn modelId="{6D882FB7-E0E3-ED4B-88C9-B500FA1AC7A6}" type="presParOf" srcId="{40A79BB7-B538-2844-B88A-717E6EF85B2A}" destId="{11ACB536-9316-D54A-ADAA-C8051925470A}" srcOrd="5" destOrd="0" presId="urn:microsoft.com/office/officeart/2005/8/layout/vList2"/>
    <dgm:cxn modelId="{A5CB8D13-B828-424B-AA0A-7ED8235A42BC}" type="presParOf" srcId="{40A79BB7-B538-2844-B88A-717E6EF85B2A}" destId="{C4D334CF-FF5B-B144-881F-6C9819752222}" srcOrd="6" destOrd="0" presId="urn:microsoft.com/office/officeart/2005/8/layout/vList2"/>
    <dgm:cxn modelId="{7BBA1479-C530-6341-B37D-58BF6FD93343}" type="presParOf" srcId="{40A79BB7-B538-2844-B88A-717E6EF85B2A}" destId="{F7122FD3-B4DB-1641-B8C0-E869A4F6C840}" srcOrd="7" destOrd="0" presId="urn:microsoft.com/office/officeart/2005/8/layout/vList2"/>
    <dgm:cxn modelId="{500529F3-3E88-2045-AB91-3B4790D42485}" type="presParOf" srcId="{40A79BB7-B538-2844-B88A-717E6EF85B2A}" destId="{1ED60E5F-9DEB-0848-B181-5C975F187540}" srcOrd="8" destOrd="0" presId="urn:microsoft.com/office/officeart/2005/8/layout/vList2"/>
    <dgm:cxn modelId="{CD6A9E13-96B5-F446-AE70-4537B50FF4DB}" type="presParOf" srcId="{40A79BB7-B538-2844-B88A-717E6EF85B2A}" destId="{1A848095-0A1A-3847-BDA2-2122B3247ED6}" srcOrd="9" destOrd="0" presId="urn:microsoft.com/office/officeart/2005/8/layout/vList2"/>
    <dgm:cxn modelId="{583E3E51-F832-6041-A16C-85C2278D2E6F}" type="presParOf" srcId="{40A79BB7-B538-2844-B88A-717E6EF85B2A}" destId="{21040422-2CAE-454C-A4B8-E900EBDFC49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57412-389B-4974-9989-9B430CAE7EB1}">
      <dsp:nvSpPr>
        <dsp:cNvPr id="0" name=""/>
        <dsp:cNvSpPr/>
      </dsp:nvSpPr>
      <dsp:spPr>
        <a:xfrm>
          <a:off x="0" y="1560"/>
          <a:ext cx="4563618" cy="7910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31855-F7A0-4F62-97B6-89198F676445}">
      <dsp:nvSpPr>
        <dsp:cNvPr id="0" name=""/>
        <dsp:cNvSpPr/>
      </dsp:nvSpPr>
      <dsp:spPr>
        <a:xfrm>
          <a:off x="239283" y="179539"/>
          <a:ext cx="435060" cy="4350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36FB3-EEAB-427E-9755-9C25DE2817C5}">
      <dsp:nvSpPr>
        <dsp:cNvPr id="0" name=""/>
        <dsp:cNvSpPr/>
      </dsp:nvSpPr>
      <dsp:spPr>
        <a:xfrm>
          <a:off x="913626" y="1560"/>
          <a:ext cx="3649991" cy="79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16" tIns="83716" rIns="83716" bIns="837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📈 Évolution du chiffre d’affaires mensuel (mars 2021 – fév. 2023)</a:t>
          </a:r>
          <a:endParaRPr lang="en-US" sz="1800" kern="1200"/>
        </a:p>
      </dsp:txBody>
      <dsp:txXfrm>
        <a:off x="913626" y="1560"/>
        <a:ext cx="3649991" cy="791018"/>
      </dsp:txXfrm>
    </dsp:sp>
    <dsp:sp modelId="{89404903-D047-49D0-BC67-E0D08A6C3678}">
      <dsp:nvSpPr>
        <dsp:cNvPr id="0" name=""/>
        <dsp:cNvSpPr/>
      </dsp:nvSpPr>
      <dsp:spPr>
        <a:xfrm>
          <a:off x="0" y="990333"/>
          <a:ext cx="4563618" cy="7910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4128F-FAD4-453A-9709-771859A6EFD2}">
      <dsp:nvSpPr>
        <dsp:cNvPr id="0" name=""/>
        <dsp:cNvSpPr/>
      </dsp:nvSpPr>
      <dsp:spPr>
        <a:xfrm>
          <a:off x="239283" y="1168312"/>
          <a:ext cx="435060" cy="4350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894EC-C505-43BD-835B-67A42F304888}">
      <dsp:nvSpPr>
        <dsp:cNvPr id="0" name=""/>
        <dsp:cNvSpPr/>
      </dsp:nvSpPr>
      <dsp:spPr>
        <a:xfrm>
          <a:off x="913626" y="990333"/>
          <a:ext cx="3649991" cy="79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16" tIns="83716" rIns="83716" bIns="837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Courbe</a:t>
          </a:r>
          <a:r>
            <a:rPr lang="en-US" sz="1800" kern="1200" dirty="0"/>
            <a:t> </a:t>
          </a:r>
          <a:r>
            <a:rPr lang="en-US" sz="1800" kern="1200" dirty="0" err="1"/>
            <a:t>bleue</a:t>
          </a:r>
          <a:r>
            <a:rPr lang="en-US" sz="1800" kern="1200" dirty="0"/>
            <a:t> : chiffre d’affaires </a:t>
          </a:r>
          <a:r>
            <a:rPr lang="en-US" sz="1800" kern="1200" dirty="0" err="1"/>
            <a:t>mensuel</a:t>
          </a:r>
          <a:r>
            <a:rPr lang="en-US" sz="1800" kern="1200" dirty="0"/>
            <a:t> brut</a:t>
          </a:r>
        </a:p>
      </dsp:txBody>
      <dsp:txXfrm>
        <a:off x="913626" y="990333"/>
        <a:ext cx="3649991" cy="791018"/>
      </dsp:txXfrm>
    </dsp:sp>
    <dsp:sp modelId="{DEC25E9D-5720-4757-9941-83D5C5EA96A1}">
      <dsp:nvSpPr>
        <dsp:cNvPr id="0" name=""/>
        <dsp:cNvSpPr/>
      </dsp:nvSpPr>
      <dsp:spPr>
        <a:xfrm>
          <a:off x="0" y="1979106"/>
          <a:ext cx="4563618" cy="7910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D7F4E-B531-4F56-91B1-FD12494BF51B}">
      <dsp:nvSpPr>
        <dsp:cNvPr id="0" name=""/>
        <dsp:cNvSpPr/>
      </dsp:nvSpPr>
      <dsp:spPr>
        <a:xfrm>
          <a:off x="239283" y="2157085"/>
          <a:ext cx="435060" cy="4350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21D81-BB9C-46C3-A9E0-8A46046A721A}">
      <dsp:nvSpPr>
        <dsp:cNvPr id="0" name=""/>
        <dsp:cNvSpPr/>
      </dsp:nvSpPr>
      <dsp:spPr>
        <a:xfrm>
          <a:off x="913626" y="1979106"/>
          <a:ext cx="3649991" cy="79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16" tIns="83716" rIns="83716" bIns="837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Courbe</a:t>
          </a:r>
          <a:r>
            <a:rPr lang="en-US" sz="1800" kern="1200" dirty="0"/>
            <a:t> orange : </a:t>
          </a:r>
          <a:r>
            <a:rPr lang="en-US" sz="1800" kern="1200" dirty="0" err="1"/>
            <a:t>moyenne</a:t>
          </a:r>
          <a:r>
            <a:rPr lang="en-US" sz="1800" kern="1200" dirty="0"/>
            <a:t> mobile sur 3 </a:t>
          </a:r>
          <a:r>
            <a:rPr lang="en-US" sz="1800" kern="1200" dirty="0" err="1"/>
            <a:t>mois</a:t>
          </a:r>
          <a:endParaRPr lang="en-US" sz="1800" kern="1200" dirty="0"/>
        </a:p>
      </dsp:txBody>
      <dsp:txXfrm>
        <a:off x="913626" y="1979106"/>
        <a:ext cx="3649991" cy="791018"/>
      </dsp:txXfrm>
    </dsp:sp>
    <dsp:sp modelId="{B039EC5E-D426-42BB-9F19-7DCE77855C95}">
      <dsp:nvSpPr>
        <dsp:cNvPr id="0" name=""/>
        <dsp:cNvSpPr/>
      </dsp:nvSpPr>
      <dsp:spPr>
        <a:xfrm>
          <a:off x="0" y="2967879"/>
          <a:ext cx="4563618" cy="7910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070FD-C8D7-4613-B0A3-98C245843BA5}">
      <dsp:nvSpPr>
        <dsp:cNvPr id="0" name=""/>
        <dsp:cNvSpPr/>
      </dsp:nvSpPr>
      <dsp:spPr>
        <a:xfrm>
          <a:off x="239283" y="3145858"/>
          <a:ext cx="435060" cy="4350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A936F-7079-44EC-9855-4884F058944A}">
      <dsp:nvSpPr>
        <dsp:cNvPr id="0" name=""/>
        <dsp:cNvSpPr/>
      </dsp:nvSpPr>
      <dsp:spPr>
        <a:xfrm>
          <a:off x="913626" y="2967879"/>
          <a:ext cx="3649991" cy="79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16" tIns="83716" rIns="83716" bIns="837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Stabilisation après une période de forte croissance</a:t>
          </a:r>
        </a:p>
      </dsp:txBody>
      <dsp:txXfrm>
        <a:off x="913626" y="2967879"/>
        <a:ext cx="3649991" cy="79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51AAA-EB83-0940-B533-C8487DF9E46C}">
      <dsp:nvSpPr>
        <dsp:cNvPr id="0" name=""/>
        <dsp:cNvSpPr/>
      </dsp:nvSpPr>
      <dsp:spPr>
        <a:xfrm>
          <a:off x="0" y="263520"/>
          <a:ext cx="5760720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/>
            <a:t>🧾 Ce qu’on a appris</a:t>
          </a:r>
          <a:endParaRPr lang="en-US" sz="1800" kern="1200"/>
        </a:p>
      </dsp:txBody>
      <dsp:txXfrm>
        <a:off x="22617" y="286137"/>
        <a:ext cx="5715486" cy="418086"/>
      </dsp:txXfrm>
    </dsp:sp>
    <dsp:sp modelId="{DB8534BF-696F-BC4B-B505-66B0176D01AE}">
      <dsp:nvSpPr>
        <dsp:cNvPr id="0" name=""/>
        <dsp:cNvSpPr/>
      </dsp:nvSpPr>
      <dsp:spPr>
        <a:xfrm>
          <a:off x="0" y="778680"/>
          <a:ext cx="5760720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📉 Le CA a progressé la 1ʳᵉ année mais stagne depuis</a:t>
          </a:r>
          <a:endParaRPr lang="en-US" sz="1800" kern="1200"/>
        </a:p>
      </dsp:txBody>
      <dsp:txXfrm>
        <a:off x="22617" y="801297"/>
        <a:ext cx="5715486" cy="418086"/>
      </dsp:txXfrm>
    </dsp:sp>
    <dsp:sp modelId="{466D9144-F0B2-344C-9CDA-7450D095CD0C}">
      <dsp:nvSpPr>
        <dsp:cNvPr id="0" name=""/>
        <dsp:cNvSpPr/>
      </dsp:nvSpPr>
      <dsp:spPr>
        <a:xfrm>
          <a:off x="0" y="1293840"/>
          <a:ext cx="5760720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📚 La catégorie 1 est la plus génératrice de CA</a:t>
          </a:r>
          <a:endParaRPr lang="en-US" sz="1800" kern="1200"/>
        </a:p>
      </dsp:txBody>
      <dsp:txXfrm>
        <a:off x="22617" y="1316457"/>
        <a:ext cx="5715486" cy="418086"/>
      </dsp:txXfrm>
    </dsp:sp>
    <dsp:sp modelId="{C4D334CF-FF5B-B144-881F-6C9819752222}">
      <dsp:nvSpPr>
        <dsp:cNvPr id="0" name=""/>
        <dsp:cNvSpPr/>
      </dsp:nvSpPr>
      <dsp:spPr>
        <a:xfrm>
          <a:off x="0" y="1809000"/>
          <a:ext cx="5760720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🛍️ Les clients de 30–50 ans achètent plus souvent</a:t>
          </a:r>
          <a:endParaRPr lang="en-US" sz="1800" kern="1200"/>
        </a:p>
      </dsp:txBody>
      <dsp:txXfrm>
        <a:off x="22617" y="1831617"/>
        <a:ext cx="5715486" cy="418086"/>
      </dsp:txXfrm>
    </dsp:sp>
    <dsp:sp modelId="{1ED60E5F-9DEB-0848-B181-5C975F187540}">
      <dsp:nvSpPr>
        <dsp:cNvPr id="0" name=""/>
        <dsp:cNvSpPr/>
      </dsp:nvSpPr>
      <dsp:spPr>
        <a:xfrm>
          <a:off x="0" y="2324160"/>
          <a:ext cx="5760720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🧑‍🎓 Les plus jeunes ont des paniers moyens plus élevés</a:t>
          </a:r>
          <a:endParaRPr lang="en-US" sz="1800" kern="1200"/>
        </a:p>
      </dsp:txBody>
      <dsp:txXfrm>
        <a:off x="22617" y="2346777"/>
        <a:ext cx="5715486" cy="418086"/>
      </dsp:txXfrm>
    </dsp:sp>
    <dsp:sp modelId="{21040422-2CAE-454C-A4B8-E900EBDFC492}">
      <dsp:nvSpPr>
        <dsp:cNvPr id="0" name=""/>
        <dsp:cNvSpPr/>
      </dsp:nvSpPr>
      <dsp:spPr>
        <a:xfrm>
          <a:off x="0" y="2839320"/>
          <a:ext cx="5760720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🧲 Une minorité de clients génère l’essentiel du CA</a:t>
          </a:r>
          <a:endParaRPr lang="en-US" sz="1800" kern="1200"/>
        </a:p>
      </dsp:txBody>
      <dsp:txXfrm>
        <a:off x="22617" y="2861937"/>
        <a:ext cx="5715486" cy="418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2F9BE-1C59-0B4C-8E43-44F4B324B84E}" type="datetimeFigureOut">
              <a:rPr lang="fr-FR" smtClean="0"/>
              <a:t>26/05/2025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DD784-348D-D045-8DAE-DF9351E1B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3285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255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66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180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689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885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850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79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886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64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1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840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633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032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278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DD784-348D-D045-8DAE-DF9351E1B62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89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F230-E13A-E149-B59A-FEB7C79E89AC}" type="datetime1">
              <a:rPr lang="fr-FR" smtClean="0"/>
              <a:t>26/05/2025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3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E6CE-9804-F44C-AB34-31AD08593160}" type="datetime1">
              <a:rPr lang="fr-FR" smtClean="0"/>
              <a:t>26/05/2025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72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96DA-7AA6-3745-9602-464151A52197}" type="datetime1">
              <a:rPr lang="fr-FR" smtClean="0"/>
              <a:t>26/05/2025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51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35BD-90BA-DC46-BE2E-66E932B8C838}" type="datetime1">
              <a:rPr lang="fr-FR" smtClean="0"/>
              <a:t>26/05/2025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58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377-F5FA-0E42-8E27-710B1D38DCA9}" type="datetime1">
              <a:rPr lang="fr-FR" smtClean="0"/>
              <a:t>26/05/2025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2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C2CF-D25A-FA4D-ACE3-D984DA296B32}" type="datetime1">
              <a:rPr lang="fr-FR" smtClean="0"/>
              <a:t>26/05/2025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4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6A7F-03A5-7B46-8D87-8F5C60E2470C}" type="datetime1">
              <a:rPr lang="fr-FR" smtClean="0"/>
              <a:t>26/05/2025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25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D4E3-32EE-2C47-B4CC-03D4BF9A662B}" type="datetime1">
              <a:rPr lang="fr-FR" smtClean="0"/>
              <a:t>26/05/2025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4C32-2966-8C4E-87E6-A7DBD66014D8}" type="datetime1">
              <a:rPr lang="fr-FR" smtClean="0"/>
              <a:t>26/05/2025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7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6F7CB-D0E7-5540-BEB0-269C1888902F}" type="datetime1">
              <a:rPr lang="fr-FR" smtClean="0"/>
              <a:t>26/05/2025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7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BB530-6132-0945-A131-67EB59A88CAC}" type="datetime1">
              <a:rPr lang="fr-FR" smtClean="0"/>
              <a:t>26/05/2025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7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E073A8DC-32A9-3E4A-A760-D017B72163AE}" type="datetime1">
              <a:rPr lang="fr-FR" smtClean="0"/>
              <a:t>26/05/2025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57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 descr="Numéros et lettres flottants en haut d’un livre">
            <a:extLst>
              <a:ext uri="{FF2B5EF4-FFF2-40B4-BE49-F238E27FC236}">
                <a16:creationId xmlns:a16="http://schemas.microsoft.com/office/drawing/2014/main" id="{DB74A5D5-EDDB-EAEA-A705-F4AA2F0B7C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/>
          </a:blip>
          <a:srcRect r="1" b="287"/>
          <a:stretch>
            <a:fillRect/>
          </a:stretch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E59872-E7A7-ABA3-3D45-CCFEBD9F9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4531" y="1371600"/>
            <a:ext cx="4916477" cy="2933952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fr-FR" sz="3800" dirty="0">
                <a:solidFill>
                  <a:srgbClr val="FFFFFF"/>
                </a:solidFill>
              </a:rPr>
              <a:t> </a:t>
            </a:r>
            <a:r>
              <a:rPr lang="fr-FR" sz="3800" b="1" dirty="0">
                <a:solidFill>
                  <a:srgbClr val="FFFFFF"/>
                </a:solidFill>
              </a:rPr>
              <a:t>Analyse des ventes et des comportements clients – Librairie </a:t>
            </a:r>
            <a:r>
              <a:rPr lang="fr-FR" sz="3800" b="1" dirty="0" err="1">
                <a:solidFill>
                  <a:srgbClr val="FFFFFF"/>
                </a:solidFill>
              </a:rPr>
              <a:t>Lapage</a:t>
            </a:r>
            <a:endParaRPr lang="fr-FR" sz="38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0D0986-95FF-91A1-3AF7-49066EAF0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4532" y="4584879"/>
            <a:ext cx="4916477" cy="1287887"/>
          </a:xfrm>
        </p:spPr>
        <p:txBody>
          <a:bodyPr anchor="b">
            <a:normAutofit/>
          </a:bodyPr>
          <a:lstStyle/>
          <a:p>
            <a:pPr algn="r"/>
            <a:r>
              <a:rPr lang="fr-FR" i="1" dirty="0">
                <a:solidFill>
                  <a:srgbClr val="FFFFFF"/>
                </a:solidFill>
              </a:rPr>
              <a:t>Antoine Baude</a:t>
            </a:r>
          </a:p>
          <a:p>
            <a:pPr algn="r"/>
            <a:r>
              <a:rPr lang="fr-FR" i="1" dirty="0">
                <a:solidFill>
                  <a:srgbClr val="FFFFFF"/>
                </a:solidFill>
              </a:rPr>
              <a:t>Présentation CODIR – mai 2025</a:t>
            </a:r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9AD006-DE60-7D0B-5BBB-0DE84932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6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48BC64-95EE-51C3-9F85-0537D0B6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/>
              <a:t>L’âge influence-t-il les types de livres achetés ?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FF3FC02-A910-9C5D-1708-290628603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232" y="2420878"/>
            <a:ext cx="5648193" cy="34312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880DAF1-AF96-5996-BB68-961D30BE105E}"/>
              </a:ext>
            </a:extLst>
          </p:cNvPr>
          <p:cNvSpPr txBox="1"/>
          <p:nvPr/>
        </p:nvSpPr>
        <p:spPr>
          <a:xfrm>
            <a:off x="6915150" y="2256287"/>
            <a:ext cx="4563618" cy="3760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/>
              <a:t>📌 Les préférences changent selon l’âge</a:t>
            </a: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Les </a:t>
            </a:r>
            <a:r>
              <a:rPr lang="en-US" b="1"/>
              <a:t>clients plus jeunes</a:t>
            </a:r>
            <a:r>
              <a:rPr lang="en-US"/>
              <a:t> privilégient clairement la </a:t>
            </a:r>
            <a:r>
              <a:rPr lang="en-US" b="1"/>
              <a:t>catégorie 2</a:t>
            </a: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Les </a:t>
            </a:r>
            <a:r>
              <a:rPr lang="en-US" b="1"/>
              <a:t>catégories 0 et 1</a:t>
            </a:r>
            <a:r>
              <a:rPr lang="en-US"/>
              <a:t> attirent une clientèle plus âgée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Ce schéma est </a:t>
            </a:r>
            <a:r>
              <a:rPr lang="en-US" b="1"/>
              <a:t>net visuellement</a:t>
            </a:r>
            <a:r>
              <a:rPr lang="en-US"/>
              <a:t>, et confirmé statistiquement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17DCF0-F5DC-8AEE-08E2-81AACA7A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0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0E9438-B3FC-5F87-041C-C3C16CFB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💰 Les 30–50 ans dépensent plus que les autres tranches d’âge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39894AA-B159-1054-B7B0-D5C01BCD4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232" y="2413817"/>
            <a:ext cx="5648193" cy="344539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A031A8-60B9-DCC4-E015-90E643D89445}"/>
              </a:ext>
            </a:extLst>
          </p:cNvPr>
          <p:cNvSpPr txBox="1"/>
          <p:nvPr/>
        </p:nvSpPr>
        <p:spPr>
          <a:xfrm>
            <a:off x="6915150" y="2256287"/>
            <a:ext cx="4563618" cy="3760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/>
              <a:t>📌 Montant moyen des achats par âge</a:t>
            </a: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Le </a:t>
            </a:r>
            <a:r>
              <a:rPr lang="en-US" b="1"/>
              <a:t>pic de dépenses moyennes</a:t>
            </a:r>
            <a:r>
              <a:rPr lang="en-US"/>
              <a:t> se situe entre </a:t>
            </a:r>
            <a:r>
              <a:rPr lang="en-US" b="1"/>
              <a:t>30 et 50 ans</a:t>
            </a: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Le </a:t>
            </a:r>
            <a:r>
              <a:rPr lang="en-US" b="1"/>
              <a:t>panier moyen diminue nettement</a:t>
            </a:r>
            <a:r>
              <a:rPr lang="en-US"/>
              <a:t> après 60 ans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Donnée utile pour identifier les </a:t>
            </a:r>
            <a:r>
              <a:rPr lang="en-US" b="1"/>
              <a:t>segments les plus rentables</a:t>
            </a: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9B264E-04A4-4B3E-C2D3-5E29D992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0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A76B0C2-9220-29FC-BFB4-C6BCE3037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/>
              <a:t>🛒 Les clients les plus actifs ont entre 30 et 50 ans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C932CB-2BD1-83B9-A477-A457BE472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2256287"/>
            <a:ext cx="6038164" cy="3532325"/>
          </a:xfrm>
          <a:prstGeom prst="rect">
            <a:avLst/>
          </a:prstGeom>
        </p:spPr>
      </p:pic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B0E1F4CA-14CB-82EF-3AA4-A9D55879E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fr-FR" sz="1900" b="1"/>
              <a:t>📌 Fréquence moyenne d’achat (corrigée de la durée)</a:t>
            </a:r>
            <a:endParaRPr lang="fr-FR" sz="1900"/>
          </a:p>
          <a:p>
            <a:pPr>
              <a:buFont typeface="Arial" panose="020B0604020202020204" pitchFamily="34" charset="0"/>
              <a:buChar char="•"/>
            </a:pPr>
            <a:r>
              <a:rPr lang="fr-FR" sz="1900"/>
              <a:t>La fréquence d’achat </a:t>
            </a:r>
            <a:r>
              <a:rPr lang="fr-FR" sz="1900" b="1"/>
              <a:t>quotidienne</a:t>
            </a:r>
            <a:r>
              <a:rPr lang="fr-FR" sz="1900"/>
              <a:t> est plus forte chez les </a:t>
            </a:r>
            <a:r>
              <a:rPr lang="fr-FR" sz="1900" b="1"/>
              <a:t>clients de 30 à 50 ans</a:t>
            </a:r>
            <a:endParaRPr lang="fr-FR" sz="1900"/>
          </a:p>
          <a:p>
            <a:pPr>
              <a:buFont typeface="Arial" panose="020B0604020202020204" pitchFamily="34" charset="0"/>
              <a:buChar char="•"/>
            </a:pPr>
            <a:r>
              <a:rPr lang="fr-FR" sz="1900"/>
              <a:t>En comparaison, les </a:t>
            </a:r>
            <a:r>
              <a:rPr lang="fr-FR" sz="1900" b="1"/>
              <a:t>moins de 25 ans</a:t>
            </a:r>
            <a:r>
              <a:rPr lang="fr-FR" sz="1900"/>
              <a:t> et les </a:t>
            </a:r>
            <a:r>
              <a:rPr lang="fr-FR" sz="1900" b="1"/>
              <a:t>seniors</a:t>
            </a:r>
            <a:r>
              <a:rPr lang="fr-FR" sz="1900"/>
              <a:t> achètent moins souvent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900"/>
              <a:t>Cela confirme que ce segment est </a:t>
            </a:r>
            <a:r>
              <a:rPr lang="fr-FR" sz="1900" b="1"/>
              <a:t>le plus actif et le plus engagé</a:t>
            </a:r>
            <a:endParaRPr lang="fr-FR" sz="19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8D0465-A514-8577-C516-30F4BBF1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22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BB1AF-F469-7636-8CDC-3CC0E095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🧺 Les clients les plus jeunes ont les paniers moyens les plus élevés </a:t>
            </a:r>
          </a:p>
        </p:txBody>
      </p:sp>
      <p:pic>
        <p:nvPicPr>
          <p:cNvPr id="5" name="Espace réservé du contenu 4" descr="Une image contenant texte, lign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29082441-2F77-326C-1089-A6B1A5F92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232" y="2484420"/>
            <a:ext cx="5648193" cy="330419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53619B-2097-191A-B03C-70C163829D69}"/>
              </a:ext>
            </a:extLst>
          </p:cNvPr>
          <p:cNvSpPr txBox="1"/>
          <p:nvPr/>
        </p:nvSpPr>
        <p:spPr>
          <a:xfrm>
            <a:off x="6915150" y="2256287"/>
            <a:ext cx="4563618" cy="3760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/>
              <a:t>📌 Panier moyen (€) en fonction de l’âge</a:t>
            </a: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Les </a:t>
            </a:r>
            <a:r>
              <a:rPr lang="en-US" b="1"/>
              <a:t>18–25 ans</a:t>
            </a:r>
            <a:r>
              <a:rPr lang="en-US"/>
              <a:t> ont un </a:t>
            </a:r>
            <a:r>
              <a:rPr lang="en-US" b="1"/>
              <a:t>panier moyen 2,5 fois supérieur</a:t>
            </a:r>
            <a:r>
              <a:rPr lang="en-US"/>
              <a:t> aux autres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Dès 30 ans, le panier moyen chute et se </a:t>
            </a:r>
            <a:r>
              <a:rPr lang="en-US" b="1"/>
              <a:t>stabilise autour de 15 €</a:t>
            </a: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Ces clients jeunes achètent </a:t>
            </a:r>
            <a:r>
              <a:rPr lang="en-US" b="1"/>
              <a:t>moins souvent</a:t>
            </a:r>
            <a:r>
              <a:rPr lang="en-US"/>
              <a:t>, mais </a:t>
            </a:r>
            <a:r>
              <a:rPr lang="en-US" b="1"/>
              <a:t>plus cher à chaque passage</a:t>
            </a: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4F2C2E-0400-30BD-C3E0-CB09C41B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67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611139-A0FB-E6A7-56D2-2D9EA890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/>
              <a:t>📌 Répartition du chiffre d’affaires entre les clients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55C9754-87C1-B79A-8888-AC4A5BAC4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232" y="2256287"/>
            <a:ext cx="5186839" cy="376045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B1349A9-ECFC-609A-1759-66C737E75466}"/>
              </a:ext>
            </a:extLst>
          </p:cNvPr>
          <p:cNvSpPr txBox="1"/>
          <p:nvPr/>
        </p:nvSpPr>
        <p:spPr>
          <a:xfrm>
            <a:off x="6915150" y="2256287"/>
            <a:ext cx="4563618" cy="3760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Le CA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b="1" dirty="0" err="1"/>
              <a:t>fortement</a:t>
            </a:r>
            <a:r>
              <a:rPr lang="en-US" b="1" dirty="0"/>
              <a:t> </a:t>
            </a:r>
            <a:r>
              <a:rPr lang="en-US" b="1" dirty="0" err="1"/>
              <a:t>concentré</a:t>
            </a:r>
            <a:r>
              <a:rPr lang="en-US" dirty="0"/>
              <a:t> :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🔹 </a:t>
            </a:r>
            <a:r>
              <a:rPr lang="en-US" b="1" dirty="0"/>
              <a:t>20 % des clients</a:t>
            </a:r>
            <a:r>
              <a:rPr lang="en-US" dirty="0"/>
              <a:t> </a:t>
            </a:r>
            <a:r>
              <a:rPr lang="en-US" dirty="0" err="1"/>
              <a:t>génèrent</a:t>
            </a:r>
            <a:r>
              <a:rPr lang="en-US" dirty="0"/>
              <a:t> plus </a:t>
            </a:r>
            <a:r>
              <a:rPr lang="en-US"/>
              <a:t>de </a:t>
            </a:r>
            <a:r>
              <a:rPr lang="en-US" b="1" dirty="0"/>
              <a:t>4</a:t>
            </a:r>
            <a:r>
              <a:rPr lang="en-US" b="1"/>
              <a:t>0 </a:t>
            </a:r>
            <a:r>
              <a:rPr lang="en-US" b="1" dirty="0"/>
              <a:t>% du chiffre d’affaires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Cela invite à un </a:t>
            </a:r>
            <a:r>
              <a:rPr lang="en-US" b="1" dirty="0" err="1"/>
              <a:t>ciblage</a:t>
            </a:r>
            <a:r>
              <a:rPr lang="en-US" b="1" dirty="0"/>
              <a:t> </a:t>
            </a:r>
            <a:r>
              <a:rPr lang="en-US" b="1" dirty="0" err="1"/>
              <a:t>prioritaire</a:t>
            </a:r>
            <a:r>
              <a:rPr lang="en-US" dirty="0"/>
              <a:t> de </a:t>
            </a:r>
            <a:r>
              <a:rPr lang="en-US" dirty="0" err="1"/>
              <a:t>ces</a:t>
            </a:r>
            <a:r>
              <a:rPr lang="en-US" dirty="0"/>
              <a:t> clients </a:t>
            </a:r>
            <a:r>
              <a:rPr lang="en-US" dirty="0" err="1"/>
              <a:t>clés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EC463E-8AAD-577C-597A-9D20154B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12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DD5DD-BE6C-25FE-141A-CF89BAA6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🧠 Synthèse &amp; leviers d’actions pour booster la performance</a:t>
            </a:r>
            <a:r>
              <a:rPr lang="fr-FR" dirty="0"/>
              <a:t> </a:t>
            </a: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47F637D1-34FC-94BC-E09D-FB6D6830E9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278582"/>
              </p:ext>
            </p:extLst>
          </p:nvPr>
        </p:nvGraphicFramePr>
        <p:xfrm>
          <a:off x="640079" y="2420052"/>
          <a:ext cx="576072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7D8944-FD0A-DBA7-DA68-456E5FC4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15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55CBEA-0EF1-5AE9-EF18-8CE8D904EDB8}"/>
              </a:ext>
            </a:extLst>
          </p:cNvPr>
          <p:cNvSpPr txBox="1"/>
          <p:nvPr/>
        </p:nvSpPr>
        <p:spPr>
          <a:xfrm>
            <a:off x="6647542" y="2657886"/>
            <a:ext cx="50161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b="1" dirty="0"/>
              <a:t>🎯 Recommandations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🎁 Cibler les </a:t>
            </a:r>
            <a:r>
              <a:rPr lang="fr-FR" b="1" dirty="0"/>
              <a:t>30–50 ans</a:t>
            </a:r>
            <a:r>
              <a:rPr lang="fr-FR" dirty="0"/>
              <a:t> avec un programme de fidélité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🧪 Tester des </a:t>
            </a:r>
            <a:r>
              <a:rPr lang="fr-FR" b="1" dirty="0"/>
              <a:t>offres panier premium</a:t>
            </a:r>
            <a:r>
              <a:rPr lang="fr-FR" dirty="0"/>
              <a:t> pour les jeunes (18–25 ans)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🧠 Identifier et suivre les </a:t>
            </a:r>
            <a:r>
              <a:rPr lang="fr-FR" b="1" dirty="0"/>
              <a:t>clients à fort potentiel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📆 Mieux animer les périodes de creux (2ᵉ année)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🎯 Différencier les stratégies </a:t>
            </a:r>
            <a:r>
              <a:rPr lang="fr-FR" dirty="0" err="1"/>
              <a:t>BtoB</a:t>
            </a:r>
            <a:r>
              <a:rPr lang="fr-FR" dirty="0"/>
              <a:t> / BtoC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104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CC340C-7D07-CA48-7452-B277A4C35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fr-FR" b="1" dirty="0"/>
              <a:t>Contexte de l’entreprise</a:t>
            </a:r>
            <a:endParaRPr lang="fr-FR" dirty="0"/>
          </a:p>
        </p:txBody>
      </p:sp>
      <p:pic>
        <p:nvPicPr>
          <p:cNvPr id="7" name="Picture 6" descr="Vue de haut des livres avec différentes couleurs de couverture">
            <a:extLst>
              <a:ext uri="{FF2B5EF4-FFF2-40B4-BE49-F238E27FC236}">
                <a16:creationId xmlns:a16="http://schemas.microsoft.com/office/drawing/2014/main" id="{06EB75CA-C15F-3CAF-2DAD-3BFCBE9378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8" r="18837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3B69A7-FBC9-527D-C836-D4FC3E969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fr-FR" sz="1600" b="1" dirty="0"/>
              <a:t>🪪 L’entreprise </a:t>
            </a:r>
            <a:r>
              <a:rPr lang="fr-FR" sz="1600" b="1" dirty="0" err="1"/>
              <a:t>Lapage</a:t>
            </a:r>
            <a:endParaRPr lang="fr-FR" sz="16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Librairie physique historiquement implantée sur plusieurs points de vente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Ouverture d’un </a:t>
            </a:r>
            <a:r>
              <a:rPr lang="fr-FR" sz="1600" b="1" dirty="0"/>
              <a:t>site e-commerce il y a 2 ans</a:t>
            </a:r>
            <a:endParaRPr lang="fr-FR" sz="16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Forte croissance de l’activité en ligne</a:t>
            </a:r>
          </a:p>
          <a:p>
            <a:pPr>
              <a:lnSpc>
                <a:spcPct val="110000"/>
              </a:lnSpc>
              <a:buNone/>
            </a:pPr>
            <a:r>
              <a:rPr lang="fr-FR" sz="1600" b="1" dirty="0"/>
              <a:t>🎯 Pourquoi cette analyse ?</a:t>
            </a:r>
            <a:endParaRPr lang="fr-FR" sz="16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Mieux comprendre les </a:t>
            </a:r>
            <a:r>
              <a:rPr lang="fr-FR" sz="1600" b="1" dirty="0"/>
              <a:t>performances commerciales</a:t>
            </a:r>
            <a:r>
              <a:rPr lang="fr-FR" sz="1600" dirty="0"/>
              <a:t> du site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Étudier les </a:t>
            </a:r>
            <a:r>
              <a:rPr lang="fr-FR" sz="1600" b="1" dirty="0"/>
              <a:t>comportements d’achat des clients</a:t>
            </a:r>
            <a:r>
              <a:rPr lang="fr-FR" sz="1600" dirty="0"/>
              <a:t> en ligne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Apporter des </a:t>
            </a:r>
            <a:r>
              <a:rPr lang="fr-FR" sz="1600" b="1" dirty="0"/>
              <a:t>recommandations concrètes</a:t>
            </a:r>
            <a:r>
              <a:rPr lang="fr-FR" sz="1600" dirty="0"/>
              <a:t> pour orienter les prochaines décisions commerciales et marketing</a:t>
            </a:r>
          </a:p>
          <a:p>
            <a:pPr>
              <a:lnSpc>
                <a:spcPct val="110000"/>
              </a:lnSpc>
            </a:pPr>
            <a:endParaRPr lang="fr-FR" sz="16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93B654-B386-9606-B1EE-8A5E1799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78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03EF42-7693-4A5F-C617-79769362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fr-FR" b="1" dirty="0"/>
              <a:t>Objectifs de la mission</a:t>
            </a:r>
            <a:endParaRPr lang="fr-FR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B9C082-B755-2B1A-01FE-278286493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fr-FR" sz="1600" b="1"/>
              <a:t>Analyser les ventes en ligne</a:t>
            </a:r>
            <a:endParaRPr lang="fr-FR" sz="1600"/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fr-FR" sz="1600"/>
              <a:t>Identifier les tendances, les produits performants et les sources de chiffre d’affaires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fr-FR" sz="1600" b="1"/>
              <a:t>Comprendre les comportements des clients</a:t>
            </a:r>
            <a:endParaRPr lang="fr-FR" sz="1600"/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fr-FR" sz="1600"/>
              <a:t>Étudier l’impact de l’âge et du genre sur les achats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fr-FR" sz="1600"/>
              <a:t>Mettre en évidence des profils clients et comportements types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fr-FR" sz="1600" b="1"/>
              <a:t>Appuyer la prise de décision</a:t>
            </a:r>
            <a:endParaRPr lang="fr-FR" sz="1600"/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fr-FR" sz="1600"/>
              <a:t>Fournir des </a:t>
            </a:r>
            <a:r>
              <a:rPr lang="fr-FR" sz="1600" b="1"/>
              <a:t>recommandations concrètes et actionnables</a:t>
            </a:r>
            <a:r>
              <a:rPr lang="fr-FR" sz="1600"/>
              <a:t> pour le pilotage de l’activité</a:t>
            </a:r>
          </a:p>
          <a:p>
            <a:pPr>
              <a:lnSpc>
                <a:spcPct val="110000"/>
              </a:lnSpc>
            </a:pPr>
            <a:endParaRPr lang="fr-FR" sz="1600"/>
          </a:p>
        </p:txBody>
      </p:sp>
      <p:pic>
        <p:nvPicPr>
          <p:cNvPr id="7" name="Picture 6" descr="Loupe montrant des performances en baisse">
            <a:extLst>
              <a:ext uri="{FF2B5EF4-FFF2-40B4-BE49-F238E27FC236}">
                <a16:creationId xmlns:a16="http://schemas.microsoft.com/office/drawing/2014/main" id="{859B5171-AEA6-91CC-130A-DC07ED399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55" r="32975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33A44-68C5-45CE-6CFF-96985409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38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FBC7F4-93C3-6843-3442-552E573F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Évolution du chiffre d’affaires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896EB19-BB23-D432-3839-C2DE51F75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232" y="2780950"/>
            <a:ext cx="5648193" cy="2711132"/>
          </a:xfrm>
          <a:prstGeom prst="rect">
            <a:avLst/>
          </a:prstGeom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53BD12-3E06-B6CD-4BC9-E1E36CF6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9" name="ZoneTexte 6">
            <a:extLst>
              <a:ext uri="{FF2B5EF4-FFF2-40B4-BE49-F238E27FC236}">
                <a16:creationId xmlns:a16="http://schemas.microsoft.com/office/drawing/2014/main" id="{8032D1D9-D918-E2E3-895A-3E3489FBA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682999"/>
              </p:ext>
            </p:extLst>
          </p:nvPr>
        </p:nvGraphicFramePr>
        <p:xfrm>
          <a:off x="6915150" y="2256287"/>
          <a:ext cx="4563618" cy="376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1273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4D7B63-EADA-B554-ABCE-F646C1088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Répartition du chiffre d’affaires par catégorie</a:t>
            </a:r>
            <a:br>
              <a:rPr lang="en-US" sz="3700"/>
            </a:br>
            <a:endParaRPr lang="en-US" sz="370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64E2044-C9AA-9A66-08E8-FEE32461E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232" y="2526782"/>
            <a:ext cx="5648193" cy="321946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56C919B-8D18-74E9-FBC1-1EE3441387D1}"/>
              </a:ext>
            </a:extLst>
          </p:cNvPr>
          <p:cNvSpPr txBox="1"/>
          <p:nvPr/>
        </p:nvSpPr>
        <p:spPr>
          <a:xfrm>
            <a:off x="6915150" y="2256287"/>
            <a:ext cx="4563618" cy="3760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 dirty="0" err="1"/>
              <a:t>Répartition</a:t>
            </a:r>
            <a:r>
              <a:rPr lang="en-US" b="1" dirty="0"/>
              <a:t> du chiffre d’affaires par </a:t>
            </a:r>
            <a:r>
              <a:rPr lang="en-US" b="1" dirty="0" err="1"/>
              <a:t>catégorie</a:t>
            </a:r>
            <a:r>
              <a:rPr lang="en-US" b="1" dirty="0"/>
              <a:t> de </a:t>
            </a:r>
            <a:r>
              <a:rPr lang="en-US" b="1" dirty="0" err="1"/>
              <a:t>produits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 dirty="0" err="1"/>
              <a:t>Catégorie</a:t>
            </a:r>
            <a:r>
              <a:rPr lang="en-US" b="1" dirty="0"/>
              <a:t> 1</a:t>
            </a:r>
            <a:r>
              <a:rPr lang="en-US" dirty="0"/>
              <a:t> : ≈ 4,8 M€ – </a:t>
            </a:r>
            <a:r>
              <a:rPr lang="en-US" b="1" dirty="0"/>
              <a:t>1er </a:t>
            </a:r>
            <a:r>
              <a:rPr lang="en-US" b="1" dirty="0" err="1"/>
              <a:t>contributeur</a:t>
            </a:r>
            <a:r>
              <a:rPr lang="en-US" b="1" dirty="0"/>
              <a:t> au CA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 dirty="0" err="1"/>
              <a:t>Catégorie</a:t>
            </a:r>
            <a:r>
              <a:rPr lang="en-US" b="1" dirty="0"/>
              <a:t> 0</a:t>
            </a:r>
            <a:r>
              <a:rPr lang="en-US" dirty="0"/>
              <a:t> : ≈ 4,4 M€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 dirty="0" err="1"/>
              <a:t>Catégorie</a:t>
            </a:r>
            <a:r>
              <a:rPr lang="en-US" b="1" dirty="0"/>
              <a:t> 2</a:t>
            </a:r>
            <a:r>
              <a:rPr lang="en-US" dirty="0"/>
              <a:t> : ≈ 2,7 M€ – contribution plus </a:t>
            </a:r>
            <a:r>
              <a:rPr lang="en-US" dirty="0" err="1"/>
              <a:t>limitée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A2CA77-0B5E-9103-E54E-0FFAF130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4E0ECB-F432-8D62-3D1A-DB140781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Tops et flops des produits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36BF2BF-CBED-548D-DE01-9A09AB488AFC}"/>
              </a:ext>
            </a:extLst>
          </p:cNvPr>
          <p:cNvSpPr txBox="1"/>
          <p:nvPr/>
        </p:nvSpPr>
        <p:spPr>
          <a:xfrm>
            <a:off x="640080" y="2182273"/>
            <a:ext cx="5621383" cy="3892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 dirty="0"/>
              <a:t>🏆 </a:t>
            </a:r>
            <a:r>
              <a:rPr lang="en-US" b="1" dirty="0" err="1"/>
              <a:t>Produits</a:t>
            </a:r>
            <a:r>
              <a:rPr lang="en-US" b="1" dirty="0"/>
              <a:t> les plus </a:t>
            </a:r>
            <a:r>
              <a:rPr lang="en-US" b="1" dirty="0" err="1"/>
              <a:t>vendus</a:t>
            </a:r>
            <a:r>
              <a:rPr lang="en-US" b="1" dirty="0"/>
              <a:t> (top 10)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 err="1"/>
              <a:t>Produits</a:t>
            </a:r>
            <a:r>
              <a:rPr lang="en-US" dirty="0"/>
              <a:t> à forte rotation : plus de 2 000 ventes chacun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références</a:t>
            </a:r>
            <a:r>
              <a:rPr lang="en-US" dirty="0"/>
              <a:t> </a:t>
            </a:r>
            <a:r>
              <a:rPr lang="en-US" dirty="0" err="1"/>
              <a:t>appartiennent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à la </a:t>
            </a:r>
            <a:r>
              <a:rPr lang="en-US" b="1" dirty="0" err="1"/>
              <a:t>catégorie</a:t>
            </a:r>
            <a:r>
              <a:rPr lang="en-US" b="1" dirty="0"/>
              <a:t> 1</a:t>
            </a:r>
            <a:r>
              <a:rPr lang="en-US" dirty="0"/>
              <a:t> (</a:t>
            </a:r>
            <a:r>
              <a:rPr lang="en-US" dirty="0" err="1"/>
              <a:t>produits</a:t>
            </a:r>
            <a:r>
              <a:rPr lang="en-US" dirty="0"/>
              <a:t> très </a:t>
            </a:r>
            <a:r>
              <a:rPr lang="en-US" dirty="0" err="1"/>
              <a:t>populaires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 dirty="0"/>
              <a:t>📉 </a:t>
            </a:r>
            <a:r>
              <a:rPr lang="en-US" b="1" dirty="0" err="1"/>
              <a:t>Produits</a:t>
            </a:r>
            <a:r>
              <a:rPr lang="en-US" b="1" dirty="0"/>
              <a:t> les </a:t>
            </a:r>
            <a:r>
              <a:rPr lang="en-US" b="1" dirty="0" err="1"/>
              <a:t>moins</a:t>
            </a:r>
            <a:r>
              <a:rPr lang="en-US" b="1" dirty="0"/>
              <a:t> </a:t>
            </a:r>
            <a:r>
              <a:rPr lang="en-US" b="1" dirty="0" err="1"/>
              <a:t>vendus</a:t>
            </a:r>
            <a:r>
              <a:rPr lang="en-US" b="1" dirty="0"/>
              <a:t> (flop 10)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Tous les </a:t>
            </a:r>
            <a:r>
              <a:rPr lang="en-US" dirty="0" err="1"/>
              <a:t>produits</a:t>
            </a:r>
            <a:r>
              <a:rPr lang="en-US" dirty="0"/>
              <a:t> </a:t>
            </a:r>
            <a:r>
              <a:rPr lang="en-US" dirty="0" err="1"/>
              <a:t>listés</a:t>
            </a:r>
            <a:r>
              <a:rPr lang="en-US" dirty="0"/>
              <a:t> </a:t>
            </a:r>
            <a:r>
              <a:rPr lang="en-US" dirty="0" err="1"/>
              <a:t>n’ont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vendus</a:t>
            </a:r>
            <a:r>
              <a:rPr lang="en-US" dirty="0"/>
              <a:t> </a:t>
            </a:r>
            <a:r>
              <a:rPr lang="en-US" b="1" dirty="0" err="1"/>
              <a:t>qu’une</a:t>
            </a:r>
            <a:r>
              <a:rPr lang="en-US" b="1" dirty="0"/>
              <a:t> </a:t>
            </a:r>
            <a:r>
              <a:rPr lang="en-US" b="1" dirty="0" err="1"/>
              <a:t>seule</a:t>
            </a:r>
            <a:r>
              <a:rPr lang="en-US" b="1" dirty="0"/>
              <a:t> </a:t>
            </a:r>
            <a:r>
              <a:rPr lang="en-US" b="1" dirty="0" err="1"/>
              <a:t>fois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Risque de </a:t>
            </a:r>
            <a:r>
              <a:rPr lang="en-US" dirty="0" err="1"/>
              <a:t>surstock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de </a:t>
            </a:r>
            <a:r>
              <a:rPr lang="en-US" dirty="0" err="1"/>
              <a:t>références</a:t>
            </a:r>
            <a:r>
              <a:rPr lang="en-US" dirty="0"/>
              <a:t> peu </a:t>
            </a:r>
            <a:r>
              <a:rPr lang="en-US" dirty="0" err="1"/>
              <a:t>adaptées</a:t>
            </a:r>
            <a:r>
              <a:rPr lang="en-US" dirty="0"/>
              <a:t> à la clientèle </a:t>
            </a:r>
            <a:r>
              <a:rPr lang="en-US" dirty="0" err="1"/>
              <a:t>cible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ED90BCE-4612-B16E-098A-EEE98F0E0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31" y="754625"/>
            <a:ext cx="1683471" cy="2484829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0DE46A9-6BF0-3854-327F-AE7C5ED0E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67621" y="3323019"/>
            <a:ext cx="4941868" cy="2813238"/>
          </a:xfrm>
          <a:prstGeom prst="rect">
            <a:avLst/>
          </a:prstGeom>
        </p:spPr>
      </p:pic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544CA4-8903-83C1-61E4-CE95E60F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8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86D17A-898A-0FE1-5F2F-D32709DE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200" b="1"/>
              <a:t>Répartition du chiffre d’affaires selon le type de clients</a:t>
            </a:r>
            <a:br>
              <a:rPr lang="fr-FR" sz="2200"/>
            </a:br>
            <a:endParaRPr lang="fr-FR" sz="22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7A5CF-6D84-0942-9587-E3B2B6B50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📘 </a:t>
            </a:r>
            <a:r>
              <a:rPr lang="fr-FR" b="1" dirty="0"/>
              <a:t>Clients BtoC</a:t>
            </a:r>
            <a:r>
              <a:rPr lang="fr-FR" dirty="0"/>
              <a:t> (grand public) : </a:t>
            </a:r>
            <a:r>
              <a:rPr lang="fr-FR" b="1" dirty="0"/>
              <a:t>92,6 % du CA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🏢 </a:t>
            </a:r>
            <a:r>
              <a:rPr lang="fr-FR" b="1" dirty="0"/>
              <a:t>Clients </a:t>
            </a:r>
            <a:r>
              <a:rPr lang="fr-FR" b="1" dirty="0" err="1"/>
              <a:t>BtoB</a:t>
            </a:r>
            <a:r>
              <a:rPr lang="fr-FR" dirty="0"/>
              <a:t> (4 comptes spécifiques) : </a:t>
            </a:r>
            <a:r>
              <a:rPr lang="fr-FR" b="1" dirty="0"/>
              <a:t>7,4 % du CA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🎯 Les clients </a:t>
            </a:r>
            <a:r>
              <a:rPr lang="fr-FR" dirty="0" err="1"/>
              <a:t>BtoB</a:t>
            </a:r>
            <a:r>
              <a:rPr lang="fr-FR" dirty="0"/>
              <a:t> génèrent un </a:t>
            </a:r>
            <a:r>
              <a:rPr lang="fr-FR" b="1" dirty="0"/>
              <a:t>panier moyen très élevé</a:t>
            </a:r>
            <a:r>
              <a:rPr lang="fr-FR" dirty="0"/>
              <a:t>, mais sont minoritaires</a:t>
            </a:r>
          </a:p>
          <a:p>
            <a:endParaRPr lang="fr-FR" dirty="0"/>
          </a:p>
        </p:txBody>
      </p:sp>
      <p:pic>
        <p:nvPicPr>
          <p:cNvPr id="5" name="Image 4" descr="Une image contenant texte, capture d’écran, diagramme, cercle&#10;&#10;Le contenu généré par l’IA peut être incorrect.">
            <a:extLst>
              <a:ext uri="{FF2B5EF4-FFF2-40B4-BE49-F238E27FC236}">
                <a16:creationId xmlns:a16="http://schemas.microsoft.com/office/drawing/2014/main" id="{E4DC1AEC-99E2-C92E-D1EE-C48D8FB2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79" y="2121300"/>
            <a:ext cx="4375829" cy="41789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15EB9A-F9E7-75C5-CEC7-6F836C80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0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B3C01C-7F3C-35AC-438A-F39EED3C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 anchor="t">
            <a:normAutofit/>
          </a:bodyPr>
          <a:lstStyle/>
          <a:p>
            <a:r>
              <a:rPr lang="fr-FR" b="1"/>
              <a:t>Comprendre nos clients en ligne</a:t>
            </a:r>
            <a:endParaRPr lang="fr-FR" dirty="0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165B1755-F3CC-22BF-2F37-997B50F2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3472"/>
            <a:ext cx="10890929" cy="36667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/>
              <a:t>Après avoir identifié ce qui génère du chiffre d’affaires, il est essentiel de se pencher sur </a:t>
            </a:r>
            <a:r>
              <a:rPr lang="fr-FR" b="1"/>
              <a:t>qui sont les clients</a:t>
            </a:r>
            <a:r>
              <a:rPr lang="fr-FR"/>
              <a:t> derrière ces achats. </a:t>
            </a:r>
            <a:br>
              <a:rPr lang="fr-FR"/>
            </a:br>
            <a:endParaRPr lang="fr-FR"/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Quels profils achètent </a:t>
            </a:r>
            <a:r>
              <a:rPr lang="fr-FR" b="1"/>
              <a:t>quoi</a:t>
            </a:r>
            <a:r>
              <a:rPr lang="fr-FR"/>
              <a:t>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L’âge ou le genre influencent-ils les comportements d’achat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Existe-t-il des </a:t>
            </a:r>
            <a:r>
              <a:rPr lang="fr-FR" b="1"/>
              <a:t>segments à cibler différemment</a:t>
            </a:r>
            <a:r>
              <a:rPr lang="fr-FR"/>
              <a:t>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Le chiffre d’affaires est-il réparti de manière équilibrée entre les clients ?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E6C4DD-6D43-1317-E313-6D871272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1E2835-13A9-CE41-5BA6-8BF45C9E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54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12FC36-8625-8947-EEDE-10646866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fr-FR" b="1" dirty="0"/>
              <a:t>Genre et catégorie de livres – Test du Khi²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CF590E1-5243-DDD5-0BF0-379AA079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75" y="2203658"/>
            <a:ext cx="6306727" cy="350023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ADA01A-9707-7FA6-6D13-B457EB68F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fr-FR" sz="1600" b="1" dirty="0"/>
              <a:t>📌 Les femmes et les hommes n’achètent pas les mêmes types de livres</a:t>
            </a:r>
            <a:endParaRPr lang="fr-F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Une </a:t>
            </a:r>
            <a:r>
              <a:rPr lang="fr-FR" sz="1600" b="1" dirty="0"/>
              <a:t>analyse statistique</a:t>
            </a:r>
            <a:r>
              <a:rPr lang="fr-FR" sz="1600" dirty="0"/>
              <a:t> montre une différence réelle dans les types de livres achetés selon le genre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La </a:t>
            </a:r>
            <a:r>
              <a:rPr lang="fr-FR" sz="1600" b="1" dirty="0" err="1"/>
              <a:t>heatmap</a:t>
            </a:r>
            <a:r>
              <a:rPr lang="fr-FR" sz="1600"/>
              <a:t> met </a:t>
            </a:r>
            <a:r>
              <a:rPr lang="fr-FR" sz="1600" dirty="0"/>
              <a:t>en évidence </a:t>
            </a:r>
            <a:r>
              <a:rPr lang="fr-FR" sz="1600" b="1" dirty="0"/>
              <a:t>les écarts les plus marqués</a:t>
            </a:r>
            <a:endParaRPr lang="fr-F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Ces différences restent </a:t>
            </a:r>
            <a:r>
              <a:rPr lang="fr-FR" sz="1600" b="1" dirty="0"/>
              <a:t>modérées mais significatives</a:t>
            </a:r>
            <a:r>
              <a:rPr lang="fr-FR" sz="1600" dirty="0"/>
              <a:t>, et peuvent justifier un </a:t>
            </a:r>
            <a:r>
              <a:rPr lang="fr-FR" sz="1600" b="1" dirty="0"/>
              <a:t>ciblage marketing différencié</a:t>
            </a:r>
            <a:endParaRPr lang="fr-FR" sz="1600" dirty="0"/>
          </a:p>
          <a:p>
            <a:pPr>
              <a:lnSpc>
                <a:spcPct val="110000"/>
              </a:lnSpc>
            </a:pPr>
            <a:endParaRPr lang="fr-FR" sz="19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77503-0D6D-5B74-D466-208667B9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6053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10245</TotalTime>
  <Words>869</Words>
  <Application>Microsoft Macintosh PowerPoint</Application>
  <PresentationFormat>Grand écran</PresentationFormat>
  <Paragraphs>119</Paragraphs>
  <Slides>15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Aptos</vt:lpstr>
      <vt:lpstr>Arial</vt:lpstr>
      <vt:lpstr>Grandview Display</vt:lpstr>
      <vt:lpstr>DashVTI</vt:lpstr>
      <vt:lpstr> Analyse des ventes et des comportements clients – Librairie Lapage</vt:lpstr>
      <vt:lpstr>Contexte de l’entreprise</vt:lpstr>
      <vt:lpstr>Objectifs de la mission</vt:lpstr>
      <vt:lpstr>Évolution du chiffre d’affaires</vt:lpstr>
      <vt:lpstr>Répartition du chiffre d’affaires par catégorie </vt:lpstr>
      <vt:lpstr>Tops et flops des produits</vt:lpstr>
      <vt:lpstr>Répartition du chiffre d’affaires selon le type de clients </vt:lpstr>
      <vt:lpstr>Comprendre nos clients en ligne</vt:lpstr>
      <vt:lpstr>Genre et catégorie de livres – Test du Khi²</vt:lpstr>
      <vt:lpstr>L’âge influence-t-il les types de livres achetés ?</vt:lpstr>
      <vt:lpstr>💰 Les 30–50 ans dépensent plus que les autres tranches d’âge </vt:lpstr>
      <vt:lpstr>🛒 Les clients les plus actifs ont entre 30 et 50 ans </vt:lpstr>
      <vt:lpstr>🧺 Les clients les plus jeunes ont les paniers moyens les plus élevés </vt:lpstr>
      <vt:lpstr>📌 Répartition du chiffre d’affaires entre les clients</vt:lpstr>
      <vt:lpstr>🧠 Synthèse &amp; leviers d’actions pour booster la performance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antoine baude</dc:creator>
  <cp:lastModifiedBy>antoine baude</cp:lastModifiedBy>
  <cp:revision>5</cp:revision>
  <dcterms:created xsi:type="dcterms:W3CDTF">2025-05-14T07:50:34Z</dcterms:created>
  <dcterms:modified xsi:type="dcterms:W3CDTF">2025-05-26T07:10:44Z</dcterms:modified>
</cp:coreProperties>
</file>